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Libre Baskerville"/>
      <p:regular r:id="rId27"/>
      <p:bold r:id="rId28"/>
      <p: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0" roundtripDataSignature="AMtx7mh2ZfSfeV1nsxLMedrwsDtHg3SH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ibreBaskerville-bold.fntdata"/><Relationship Id="rId27" Type="http://schemas.openxmlformats.org/officeDocument/2006/relationships/font" Target="fonts/LibreBaskervill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ibreBaskerville-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SG"/>
              <a:t>The main form of progression in the game is to build and upgrade structures.</a:t>
            </a:r>
            <a:endParaRPr/>
          </a:p>
          <a:p>
            <a:pPr indent="-171450" lvl="0" marL="171450" rtl="0" algn="l">
              <a:spcBef>
                <a:spcPts val="0"/>
              </a:spcBef>
              <a:spcAft>
                <a:spcPts val="0"/>
              </a:spcAft>
              <a:buClr>
                <a:schemeClr val="dk1"/>
              </a:buClr>
              <a:buSzPts val="1200"/>
              <a:buFont typeface="Arial"/>
              <a:buChar char="•"/>
            </a:pPr>
            <a:r>
              <a:rPr lang="en-SG"/>
              <a:t>The player can populate their dream world with these structures which provides a variety of benefits and bonuses.</a:t>
            </a:r>
            <a:endParaRPr/>
          </a:p>
          <a:p>
            <a:pPr indent="-171450" lvl="0" marL="171450" rtl="0" algn="l">
              <a:spcBef>
                <a:spcPts val="0"/>
              </a:spcBef>
              <a:spcAft>
                <a:spcPts val="0"/>
              </a:spcAft>
              <a:buClr>
                <a:schemeClr val="dk1"/>
              </a:buClr>
              <a:buSzPts val="1200"/>
              <a:buFont typeface="Arial"/>
              <a:buChar char="•"/>
            </a:pPr>
            <a:r>
              <a:rPr lang="en-SG"/>
              <a:t>Most of them revolve around gaining more points, but some also help to unlock new day time activities for the player to engage in.</a:t>
            </a:r>
            <a:endParaRPr/>
          </a:p>
          <a:p>
            <a:pPr indent="-171450" lvl="0" marL="171450" rtl="0" algn="l">
              <a:spcBef>
                <a:spcPts val="0"/>
              </a:spcBef>
              <a:spcAft>
                <a:spcPts val="0"/>
              </a:spcAft>
              <a:buClr>
                <a:schemeClr val="dk1"/>
              </a:buClr>
              <a:buSzPts val="1200"/>
              <a:buFont typeface="Arial"/>
              <a:buChar char="•"/>
            </a:pPr>
            <a:r>
              <a:rPr lang="en-SG"/>
              <a:t>Some of the benefits are:</a:t>
            </a:r>
            <a:endParaRPr/>
          </a:p>
          <a:p>
            <a:pPr indent="-171450" lvl="1" marL="628650" rtl="0" algn="l">
              <a:spcBef>
                <a:spcPts val="0"/>
              </a:spcBef>
              <a:spcAft>
                <a:spcPts val="0"/>
              </a:spcAft>
              <a:buClr>
                <a:schemeClr val="dk1"/>
              </a:buClr>
              <a:buSzPts val="1200"/>
              <a:buFont typeface="Arial"/>
              <a:buChar char="•"/>
            </a:pPr>
            <a:r>
              <a:rPr lang="en-SG"/>
              <a:t>Passive points, where you get points overtime</a:t>
            </a:r>
            <a:endParaRPr/>
          </a:p>
          <a:p>
            <a:pPr indent="-171450" lvl="1" marL="628650" rtl="0" algn="l">
              <a:spcBef>
                <a:spcPts val="0"/>
              </a:spcBef>
              <a:spcAft>
                <a:spcPts val="0"/>
              </a:spcAft>
              <a:buClr>
                <a:schemeClr val="dk1"/>
              </a:buClr>
              <a:buSzPts val="1200"/>
              <a:buFont typeface="Arial"/>
              <a:buChar char="•"/>
            </a:pPr>
            <a:r>
              <a:rPr lang="en-SG"/>
              <a:t>Points bonuses that increases the rewards gained from sleep and activities</a:t>
            </a:r>
            <a:endParaRPr/>
          </a:p>
          <a:p>
            <a:pPr indent="-171450" lvl="1" marL="628650" rtl="0" algn="l">
              <a:spcBef>
                <a:spcPts val="0"/>
              </a:spcBef>
              <a:spcAft>
                <a:spcPts val="0"/>
              </a:spcAft>
              <a:buClr>
                <a:schemeClr val="dk1"/>
              </a:buClr>
              <a:buSzPts val="1200"/>
              <a:buFont typeface="Arial"/>
              <a:buChar char="•"/>
            </a:pPr>
            <a:r>
              <a:rPr lang="en-SG"/>
              <a:t>Unlocking activities</a:t>
            </a:r>
            <a:endParaRPr/>
          </a:p>
          <a:p>
            <a:pPr indent="-171450" lvl="1" marL="628650" rtl="0" algn="l">
              <a:spcBef>
                <a:spcPts val="0"/>
              </a:spcBef>
              <a:spcAft>
                <a:spcPts val="0"/>
              </a:spcAft>
              <a:buClr>
                <a:schemeClr val="dk1"/>
              </a:buClr>
              <a:buSzPts val="1200"/>
              <a:buFont typeface="Arial"/>
              <a:buChar char="•"/>
            </a:pPr>
            <a:r>
              <a:rPr lang="en-SG"/>
              <a:t>Attracting inhabitants</a:t>
            </a:r>
            <a:endParaRPr/>
          </a:p>
        </p:txBody>
      </p:sp>
      <p:sp>
        <p:nvSpPr>
          <p:cNvPr id="214" name="Google Shape;21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SG"/>
              <a:t>Fantastical dreams creatures will occasionally visit the player’s dream world.</a:t>
            </a:r>
            <a:endParaRPr/>
          </a:p>
          <a:p>
            <a:pPr indent="-171450" lvl="0" marL="171450" rtl="0" algn="l">
              <a:spcBef>
                <a:spcPts val="0"/>
              </a:spcBef>
              <a:spcAft>
                <a:spcPts val="0"/>
              </a:spcAft>
              <a:buClr>
                <a:schemeClr val="dk1"/>
              </a:buClr>
              <a:buSzPts val="1200"/>
              <a:buFont typeface="Arial"/>
              <a:buChar char="•"/>
            </a:pPr>
            <a:r>
              <a:rPr lang="en-SG"/>
              <a:t>These visitors are determined by factors such as the evolving environment, hours of sleep, combination of structures, dream mood, and many others.</a:t>
            </a:r>
            <a:endParaRPr/>
          </a:p>
          <a:p>
            <a:pPr indent="-171450" lvl="0" marL="171450" rtl="0" algn="l">
              <a:spcBef>
                <a:spcPts val="0"/>
              </a:spcBef>
              <a:spcAft>
                <a:spcPts val="0"/>
              </a:spcAft>
              <a:buClr>
                <a:schemeClr val="dk1"/>
              </a:buClr>
              <a:buSzPts val="1200"/>
              <a:buFont typeface="Arial"/>
              <a:buChar char="•"/>
            </a:pPr>
            <a:r>
              <a:rPr lang="en-SG"/>
              <a:t>Users can interact with these creatures and get them to permanently stay in the world, this will usually involve some sort of quest or requirements for this to happen.</a:t>
            </a:r>
            <a:endParaRPr/>
          </a:p>
          <a:p>
            <a:pPr indent="-171450" lvl="0" marL="171450" rtl="0" algn="l">
              <a:spcBef>
                <a:spcPts val="0"/>
              </a:spcBef>
              <a:spcAft>
                <a:spcPts val="0"/>
              </a:spcAft>
              <a:buClr>
                <a:schemeClr val="dk1"/>
              </a:buClr>
              <a:buSzPts val="1200"/>
              <a:buFont typeface="Arial"/>
              <a:buChar char="•"/>
            </a:pPr>
            <a:r>
              <a:rPr lang="en-SG"/>
              <a:t>Creatures that permanently stay provide more benefits to the world, and presents a form of unique collection achievement for the user, as they can attempt to collect many different inhabitants and no two users will have the same experience and world.</a:t>
            </a:r>
            <a:endParaRPr/>
          </a:p>
        </p:txBody>
      </p:sp>
      <p:sp>
        <p:nvSpPr>
          <p:cNvPr id="245" name="Google Shape;24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
        <p:nvSpPr>
          <p:cNvPr id="255" name="Google Shape;25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SG" sz="1200" u="none" strike="noStrike">
                <a:solidFill>
                  <a:srgbClr val="000000"/>
                </a:solidFill>
                <a:latin typeface="Arial"/>
                <a:ea typeface="Arial"/>
                <a:cs typeface="Arial"/>
                <a:sym typeface="Arial"/>
              </a:rPr>
              <a:t>The world of Lucid is one of high fantasy, one with aesthetic, fantastical and surreal (but not whimsical) elements within.</a:t>
            </a:r>
            <a:endParaRPr/>
          </a:p>
          <a:p>
            <a:pPr indent="0" lvl="0" marL="0" rtl="0" algn="l">
              <a:spcBef>
                <a:spcPts val="0"/>
              </a:spcBef>
              <a:spcAft>
                <a:spcPts val="0"/>
              </a:spcAft>
              <a:buNone/>
            </a:pPr>
            <a:r>
              <a:rPr b="0" i="0" lang="en-SG" sz="1200" u="none" strike="noStrike">
                <a:solidFill>
                  <a:srgbClr val="000000"/>
                </a:solidFill>
                <a:latin typeface="Arial"/>
                <a:ea typeface="Arial"/>
                <a:cs typeface="Arial"/>
                <a:sym typeface="Arial"/>
              </a:rPr>
              <a:t>The aesthetic is influenced by visual and design elements from multiple sources such as rustic fantasy and mild Japanese inspiration and sensibilities.</a:t>
            </a:r>
            <a:endParaRPr/>
          </a:p>
          <a:p>
            <a:pPr indent="0" lvl="0" marL="0" rtl="0" algn="l">
              <a:spcBef>
                <a:spcPts val="0"/>
              </a:spcBef>
              <a:spcAft>
                <a:spcPts val="0"/>
              </a:spcAft>
              <a:buNone/>
            </a:pPr>
            <a:r>
              <a:rPr b="0" i="0" lang="en-SG" sz="1200" u="none" strike="noStrike">
                <a:solidFill>
                  <a:srgbClr val="000000"/>
                </a:solidFill>
                <a:latin typeface="Arial"/>
                <a:ea typeface="Arial"/>
                <a:cs typeface="Arial"/>
                <a:sym typeface="Arial"/>
              </a:rPr>
              <a:t>It is an empty, blank-slate world that evolves, with the potential to become thriving with various structures that the player can build, and inhabitants that come to visit.</a:t>
            </a:r>
            <a:endParaRPr b="0"/>
          </a:p>
          <a:p>
            <a:pPr indent="0" lvl="0" marL="0" rtl="0" algn="l">
              <a:spcBef>
                <a:spcPts val="0"/>
              </a:spcBef>
              <a:spcAft>
                <a:spcPts val="0"/>
              </a:spcAft>
              <a:buNone/>
            </a:pPr>
            <a:br>
              <a:rPr lang="en-SG"/>
            </a:b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 name="Google Shape;2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SG" sz="1100">
                <a:latin typeface="Arial"/>
                <a:ea typeface="Arial"/>
                <a:cs typeface="Arial"/>
                <a:sym typeface="Arial"/>
              </a:rPr>
              <a:t>Another source of inspiration is Spirited Away. Overall we’re going for a </a:t>
            </a:r>
            <a:r>
              <a:rPr lang="en-SG" sz="1100">
                <a:latin typeface="Arial"/>
                <a:ea typeface="Arial"/>
                <a:cs typeface="Arial"/>
                <a:sym typeface="Arial"/>
              </a:rPr>
              <a:t>stylized, simplified painterly and line art look.</a:t>
            </a:r>
            <a:endParaRPr/>
          </a:p>
        </p:txBody>
      </p:sp>
      <p:sp>
        <p:nvSpPr>
          <p:cNvPr id="267" name="Google Shape;26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SG" sz="1100">
                <a:highlight>
                  <a:srgbClr val="FFFFFF"/>
                </a:highlight>
              </a:rPr>
              <a:t>Characters are simplified, and have clear and readable shapes. Potential dialogue may then feature a slightly more detailed profile of any characters.  The idea is to create appealing, dreamy, peaceful characters to fit the overall dream/sleep theme</a:t>
            </a:r>
            <a:endParaRPr/>
          </a:p>
        </p:txBody>
      </p:sp>
      <p:sp>
        <p:nvSpPr>
          <p:cNvPr id="273" name="Google Shape;27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SG"/>
              <a:t>The environment is a living and breathing world. </a:t>
            </a:r>
            <a:endParaRPr/>
          </a:p>
          <a:p>
            <a:pPr indent="0" lvl="0" marL="0" rtl="0" algn="l">
              <a:spcBef>
                <a:spcPts val="0"/>
              </a:spcBef>
              <a:spcAft>
                <a:spcPts val="0"/>
              </a:spcAft>
              <a:buClr>
                <a:schemeClr val="dk1"/>
              </a:buClr>
              <a:buFont typeface="Arial"/>
              <a:buNone/>
            </a:pPr>
            <a:r>
              <a:rPr lang="en-SG"/>
              <a:t>Along with the inhabitants that go about their own activities, the world also experiences its own weather system (such as rain) and a day and night cycle. </a:t>
            </a:r>
            <a:endParaRPr/>
          </a:p>
          <a:p>
            <a:pPr indent="0" lvl="0" marL="0" rtl="0" algn="l">
              <a:spcBef>
                <a:spcPts val="0"/>
              </a:spcBef>
              <a:spcAft>
                <a:spcPts val="0"/>
              </a:spcAft>
              <a:buNone/>
            </a:pPr>
            <a:r>
              <a:rPr lang="en-SG"/>
              <a:t>Depending on the dreams of the player and their experiences, the atmosphere may also change at a whim.</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None/>
            </a:pPr>
            <a:r>
              <a:rPr b="0" i="0" lang="en-SG" sz="1200" u="none" strike="noStrike">
                <a:solidFill>
                  <a:srgbClr val="000000"/>
                </a:solidFill>
                <a:latin typeface="Calibri"/>
                <a:ea typeface="Calibri"/>
                <a:cs typeface="Calibri"/>
                <a:sym typeface="Calibri"/>
              </a:rPr>
              <a:t>The landscape to be implemented into the game is planned to be micro and focused, almost like that of a camp that the player oversees. It may be barren and simplistic at first, but it will evolve to have greenery, buildings, various decorations, and attractions and so on.</a:t>
            </a:r>
            <a:endParaRPr b="0"/>
          </a:p>
          <a:p>
            <a:pPr indent="0" lvl="0" marL="0" rtl="0" algn="l">
              <a:spcBef>
                <a:spcPts val="0"/>
              </a:spcBef>
              <a:spcAft>
                <a:spcPts val="0"/>
              </a:spcAft>
              <a:buNone/>
            </a:pPr>
            <a:br>
              <a:rPr b="0" lang="en-SG"/>
            </a:br>
            <a:endParaRPr/>
          </a:p>
          <a:p>
            <a:pPr indent="0" lvl="0" marL="0" rtl="0" algn="l">
              <a:spcBef>
                <a:spcPts val="0"/>
              </a:spcBef>
              <a:spcAft>
                <a:spcPts val="0"/>
              </a:spcAft>
              <a:buNone/>
            </a:pPr>
            <a:r>
              <a:t/>
            </a:r>
            <a:endParaRPr/>
          </a:p>
        </p:txBody>
      </p:sp>
      <p:sp>
        <p:nvSpPr>
          <p:cNvPr id="285" name="Google Shape;28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Any planned buildings and environment itself will draw upon inspiration from a combination of rustic buildings, industrial low technology, and in some areas may instead be more magical and fantastical. It may mildly borrow from traditional Japanese influences. The aim is to create a comfortable and cozy setting for the player.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SG"/>
              <a:t>Buildings and parallax</a:t>
            </a:r>
            <a:endParaRPr/>
          </a:p>
        </p:txBody>
      </p:sp>
      <p:sp>
        <p:nvSpPr>
          <p:cNvPr id="292" name="Google Shape;29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The flow of our app has a simple loop.</a:t>
            </a:r>
            <a:endParaRPr/>
          </a:p>
          <a:p>
            <a:pPr indent="0" lvl="0" marL="0" rtl="0" algn="l">
              <a:spcBef>
                <a:spcPts val="0"/>
              </a:spcBef>
              <a:spcAft>
                <a:spcPts val="0"/>
              </a:spcAft>
              <a:buNone/>
            </a:pPr>
            <a:r>
              <a:rPr lang="en-SG"/>
              <a:t>The main action for progression in the game is simply for the player to sleep, and the will be rewarded with points.</a:t>
            </a:r>
            <a:endParaRPr/>
          </a:p>
          <a:p>
            <a:pPr indent="0" lvl="0" marL="0" rtl="0" algn="l">
              <a:spcBef>
                <a:spcPts val="0"/>
              </a:spcBef>
              <a:spcAft>
                <a:spcPts val="0"/>
              </a:spcAft>
              <a:buNone/>
            </a:pPr>
            <a:r>
              <a:rPr lang="en-SG"/>
              <a:t>These points can be spent to upgrade and furnish their dream world, further increasing the points gained with bonuses and more sources of points.</a:t>
            </a:r>
            <a:endParaRPr/>
          </a:p>
          <a:p>
            <a:pPr indent="0" lvl="0" marL="0" rtl="0" algn="l">
              <a:spcBef>
                <a:spcPts val="0"/>
              </a:spcBef>
              <a:spcAft>
                <a:spcPts val="0"/>
              </a:spcAft>
              <a:buNone/>
            </a:pPr>
            <a:r>
              <a:rPr lang="en-SG"/>
              <a:t>Sleeping is not all there is to the game, as during the day time the player can interact with their world to play activities and further grow and manage it.</a:t>
            </a:r>
            <a:endParaRPr/>
          </a:p>
          <a:p>
            <a:pPr indent="0" lvl="0" marL="0" rtl="0" algn="l">
              <a:spcBef>
                <a:spcPts val="0"/>
              </a:spcBef>
              <a:spcAft>
                <a:spcPts val="0"/>
              </a:spcAft>
              <a:buNone/>
            </a:pPr>
            <a:r>
              <a:rPr lang="en-SG"/>
              <a:t>This creates a simple but engaging feedback loop, in which the player is constantly rewarded with positive growth and feedback for their interactions, as we want to create a motivating experience for sleep fitness instead of punishing or the user with negative reinforcement.</a:t>
            </a:r>
            <a:endParaRPr/>
          </a:p>
        </p:txBody>
      </p:sp>
      <p:sp>
        <p:nvSpPr>
          <p:cNvPr id="151" name="Google Shape;15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Game loop is generally split into these 3 phases.</a:t>
            </a:r>
            <a:endParaRPr/>
          </a:p>
        </p:txBody>
      </p:sp>
      <p:sp>
        <p:nvSpPr>
          <p:cNvPr id="173" name="Google Shape;17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SG"/>
              <a:t>The app has an integrated dream journal system that allows the world to alter the environment as it grows.</a:t>
            </a:r>
            <a:endParaRPr/>
          </a:p>
          <a:p>
            <a:pPr indent="-171450" lvl="0" marL="171450" rtl="0" algn="l">
              <a:spcBef>
                <a:spcPts val="0"/>
              </a:spcBef>
              <a:spcAft>
                <a:spcPts val="0"/>
              </a:spcAft>
              <a:buClr>
                <a:schemeClr val="dk1"/>
              </a:buClr>
              <a:buSzPts val="1200"/>
              <a:buFont typeface="Arial"/>
              <a:buChar char="•"/>
            </a:pPr>
            <a:r>
              <a:rPr lang="en-SG"/>
              <a:t>Every morning, the user will be presented with a word cloud to click on words they best feel represent what they dreamt, they can also optionally write down details and notes on their dreams and the app will record it into a timeline.</a:t>
            </a:r>
            <a:endParaRPr/>
          </a:p>
          <a:p>
            <a:pPr indent="-171450" lvl="0" marL="171450" rtl="0" algn="l">
              <a:spcBef>
                <a:spcPts val="0"/>
              </a:spcBef>
              <a:spcAft>
                <a:spcPts val="0"/>
              </a:spcAft>
              <a:buClr>
                <a:schemeClr val="dk1"/>
              </a:buClr>
              <a:buSzPts val="1200"/>
              <a:buFont typeface="Arial"/>
              <a:buChar char="•"/>
            </a:pPr>
            <a:r>
              <a:rPr lang="en-SG"/>
              <a:t>The environment will evolve and alter based on the user’s answers overtime, so the world will start to reflect the user’s dreams.</a:t>
            </a:r>
            <a:endParaRPr/>
          </a:p>
          <a:p>
            <a:pPr indent="-95250" lvl="0" marL="171450" rtl="0" algn="l">
              <a:spcBef>
                <a:spcPts val="0"/>
              </a:spcBef>
              <a:spcAft>
                <a:spcPts val="0"/>
              </a:spcAft>
              <a:buClr>
                <a:schemeClr val="dk1"/>
              </a:buClr>
              <a:buSzPts val="1200"/>
              <a:buFont typeface="Arial"/>
              <a:buNone/>
            </a:pPr>
            <a:r>
              <a:t/>
            </a:r>
            <a:endParaRPr/>
          </a:p>
        </p:txBody>
      </p:sp>
      <p:sp>
        <p:nvSpPr>
          <p:cNvPr id="203" name="Google Shape;20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3" name="Google Shape;93;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7" name="Google Shape;8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8" name="Google Shape;8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9" name="Google Shape;8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31.jpg"/><Relationship Id="rId5" Type="http://schemas.openxmlformats.org/officeDocument/2006/relationships/image" Target="../media/image38.jpg"/><Relationship Id="rId6"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7.jp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jpg"/><Relationship Id="rId4" Type="http://schemas.openxmlformats.org/officeDocument/2006/relationships/image" Target="../media/image24.jpg"/><Relationship Id="rId5" Type="http://schemas.openxmlformats.org/officeDocument/2006/relationships/image" Target="../media/image23.jpg"/><Relationship Id="rId6"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pic>
        <p:nvPicPr>
          <p:cNvPr descr="25 Creative Surreal Art works Around the world for your inspiration" id="100" name="Google Shape;100;p1"/>
          <p:cNvPicPr preferRelativeResize="0"/>
          <p:nvPr/>
        </p:nvPicPr>
        <p:blipFill rotWithShape="1">
          <a:blip r:embed="rId3">
            <a:alphaModFix amt="50000"/>
          </a:blip>
          <a:srcRect b="0" l="0" r="0" t="25000"/>
          <a:stretch/>
        </p:blipFill>
        <p:spPr>
          <a:xfrm>
            <a:off x="0" y="1"/>
            <a:ext cx="12191981" cy="6857999"/>
          </a:xfrm>
          <a:prstGeom prst="rect">
            <a:avLst/>
          </a:prstGeom>
          <a:noFill/>
          <a:ln>
            <a:noFill/>
          </a:ln>
        </p:spPr>
      </p:pic>
      <p:pic>
        <p:nvPicPr>
          <p:cNvPr id="101" name="Google Shape;101;p1"/>
          <p:cNvPicPr preferRelativeResize="0"/>
          <p:nvPr/>
        </p:nvPicPr>
        <p:blipFill rotWithShape="1">
          <a:blip r:embed="rId4">
            <a:alphaModFix/>
          </a:blip>
          <a:srcRect b="0" l="0" r="0" t="0"/>
          <a:stretch/>
        </p:blipFill>
        <p:spPr>
          <a:xfrm>
            <a:off x="15240" y="0"/>
            <a:ext cx="12161516"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10"/>
          <p:cNvSpPr/>
          <p:nvPr/>
        </p:nvSpPr>
        <p:spPr>
          <a:xfrm>
            <a:off x="-1" y="0"/>
            <a:ext cx="6096002" cy="6858000"/>
          </a:xfrm>
          <a:custGeom>
            <a:rect b="b" l="l" r="r" t="t"/>
            <a:pathLst>
              <a:path extrusionOk="0" h="6858000" w="6096002">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8" name="Google Shape;218;p10"/>
          <p:cNvSpPr/>
          <p:nvPr/>
        </p:nvSpPr>
        <p:spPr>
          <a:xfrm>
            <a:off x="0" y="0"/>
            <a:ext cx="6085370" cy="6858000"/>
          </a:xfrm>
          <a:custGeom>
            <a:rect b="b" l="l" r="r" t="t"/>
            <a:pathLst>
              <a:path extrusionOk="0" h="6858000" w="608537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9" name="Google Shape;219;p10"/>
          <p:cNvSpPr txBox="1"/>
          <p:nvPr>
            <p:ph type="title"/>
          </p:nvPr>
        </p:nvSpPr>
        <p:spPr>
          <a:xfrm>
            <a:off x="438913" y="859536"/>
            <a:ext cx="4832802"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rial"/>
              <a:buNone/>
            </a:pPr>
            <a:r>
              <a:rPr lang="en-SG" sz="3400">
                <a:latin typeface="Arial"/>
                <a:ea typeface="Arial"/>
                <a:cs typeface="Arial"/>
                <a:sym typeface="Arial"/>
              </a:rPr>
              <a:t>Mechanics / Progression</a:t>
            </a:r>
            <a:endParaRPr/>
          </a:p>
        </p:txBody>
      </p:sp>
      <p:sp>
        <p:nvSpPr>
          <p:cNvPr id="220" name="Google Shape;220;p10"/>
          <p:cNvSpPr/>
          <p:nvPr/>
        </p:nvSpPr>
        <p:spPr>
          <a:xfrm>
            <a:off x="0" y="1152144"/>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1" name="Google Shape;221;p10"/>
          <p:cNvSpPr/>
          <p:nvPr/>
        </p:nvSpPr>
        <p:spPr>
          <a:xfrm>
            <a:off x="438912" y="2185062"/>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2" name="Google Shape;222;p10"/>
          <p:cNvSpPr txBox="1"/>
          <p:nvPr>
            <p:ph idx="1" type="body"/>
          </p:nvPr>
        </p:nvSpPr>
        <p:spPr>
          <a:xfrm>
            <a:off x="438912" y="2512611"/>
            <a:ext cx="4832803" cy="366435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SG" sz="1800"/>
              <a:t>Structure Building/Upgrading</a:t>
            </a:r>
            <a:endParaRPr/>
          </a:p>
          <a:p>
            <a:pPr indent="-228600" lvl="1" marL="685800" rtl="0" algn="l">
              <a:lnSpc>
                <a:spcPct val="90000"/>
              </a:lnSpc>
              <a:spcBef>
                <a:spcPts val="500"/>
              </a:spcBef>
              <a:spcAft>
                <a:spcPts val="0"/>
              </a:spcAft>
              <a:buClr>
                <a:schemeClr val="dk1"/>
              </a:buClr>
              <a:buSzPts val="1800"/>
              <a:buChar char="•"/>
            </a:pPr>
            <a:r>
              <a:rPr lang="en-SG" sz="1800"/>
              <a:t>Player can build/upgrade structures in their world.</a:t>
            </a:r>
            <a:endParaRPr/>
          </a:p>
          <a:p>
            <a:pPr indent="-114300" lvl="1" marL="685800" rtl="0" algn="l">
              <a:lnSpc>
                <a:spcPct val="90000"/>
              </a:lnSpc>
              <a:spcBef>
                <a:spcPts val="5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lang="en-SG" sz="1800"/>
              <a:t>Structures have benefits such as:</a:t>
            </a:r>
            <a:endParaRPr/>
          </a:p>
          <a:p>
            <a:pPr indent="-228600" lvl="2" marL="1143000" rtl="0" algn="l">
              <a:lnSpc>
                <a:spcPct val="90000"/>
              </a:lnSpc>
              <a:spcBef>
                <a:spcPts val="500"/>
              </a:spcBef>
              <a:spcAft>
                <a:spcPts val="0"/>
              </a:spcAft>
              <a:buClr>
                <a:schemeClr val="dk1"/>
              </a:buClr>
              <a:buSzPts val="1800"/>
              <a:buChar char="•"/>
            </a:pPr>
            <a:r>
              <a:rPr lang="en-SG" sz="1800"/>
              <a:t>Passive points generation</a:t>
            </a:r>
            <a:endParaRPr/>
          </a:p>
          <a:p>
            <a:pPr indent="-228600" lvl="2" marL="1143000" rtl="0" algn="l">
              <a:lnSpc>
                <a:spcPct val="90000"/>
              </a:lnSpc>
              <a:spcBef>
                <a:spcPts val="500"/>
              </a:spcBef>
              <a:spcAft>
                <a:spcPts val="0"/>
              </a:spcAft>
              <a:buClr>
                <a:schemeClr val="dk1"/>
              </a:buClr>
              <a:buSzPts val="1800"/>
              <a:buChar char="•"/>
            </a:pPr>
            <a:r>
              <a:rPr lang="en-SG" sz="1800"/>
              <a:t>Grants points bonuses during activities/sleep</a:t>
            </a:r>
            <a:endParaRPr/>
          </a:p>
          <a:p>
            <a:pPr indent="-228600" lvl="2" marL="1143000" rtl="0" algn="l">
              <a:lnSpc>
                <a:spcPct val="90000"/>
              </a:lnSpc>
              <a:spcBef>
                <a:spcPts val="500"/>
              </a:spcBef>
              <a:spcAft>
                <a:spcPts val="0"/>
              </a:spcAft>
              <a:buClr>
                <a:schemeClr val="dk1"/>
              </a:buClr>
              <a:buSzPts val="1800"/>
              <a:buChar char="•"/>
            </a:pPr>
            <a:r>
              <a:rPr lang="en-SG" sz="1800"/>
              <a:t>Provides day time activities for more points/growth</a:t>
            </a:r>
            <a:endParaRPr/>
          </a:p>
          <a:p>
            <a:pPr indent="-228600" lvl="2" marL="1143000" rtl="0" algn="l">
              <a:lnSpc>
                <a:spcPct val="90000"/>
              </a:lnSpc>
              <a:spcBef>
                <a:spcPts val="500"/>
              </a:spcBef>
              <a:spcAft>
                <a:spcPts val="0"/>
              </a:spcAft>
              <a:buClr>
                <a:schemeClr val="dk1"/>
              </a:buClr>
              <a:buSzPts val="1800"/>
              <a:buChar char="•"/>
            </a:pPr>
            <a:r>
              <a:rPr lang="en-SG" sz="1800"/>
              <a:t>Attracting creatures (More on that later)</a:t>
            </a:r>
            <a:endParaRPr/>
          </a:p>
        </p:txBody>
      </p:sp>
      <p:pic>
        <p:nvPicPr>
          <p:cNvPr id="223" name="Google Shape;223;p10"/>
          <p:cNvPicPr preferRelativeResize="0"/>
          <p:nvPr/>
        </p:nvPicPr>
        <p:blipFill rotWithShape="1">
          <a:blip r:embed="rId3">
            <a:alphaModFix/>
          </a:blip>
          <a:srcRect b="0" l="0" r="0" t="0"/>
          <a:stretch/>
        </p:blipFill>
        <p:spPr>
          <a:xfrm>
            <a:off x="6746827" y="517600"/>
            <a:ext cx="4876800" cy="2743200"/>
          </a:xfrm>
          <a:prstGeom prst="rect">
            <a:avLst/>
          </a:prstGeom>
          <a:noFill/>
          <a:ln>
            <a:noFill/>
          </a:ln>
        </p:spPr>
      </p:pic>
      <p:pic>
        <p:nvPicPr>
          <p:cNvPr descr="Supercell Community Forums" id="224" name="Google Shape;224;p10"/>
          <p:cNvPicPr preferRelativeResize="0"/>
          <p:nvPr/>
        </p:nvPicPr>
        <p:blipFill rotWithShape="1">
          <a:blip r:embed="rId4">
            <a:alphaModFix/>
          </a:blip>
          <a:srcRect b="0" l="0" r="0" t="0"/>
          <a:stretch/>
        </p:blipFill>
        <p:spPr>
          <a:xfrm>
            <a:off x="6617368" y="3580867"/>
            <a:ext cx="5135719" cy="24394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ph type="title"/>
          </p:nvPr>
        </p:nvSpPr>
        <p:spPr>
          <a:xfrm>
            <a:off x="838200" y="226988"/>
            <a:ext cx="10515600" cy="113349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Arial"/>
              <a:buNone/>
            </a:pPr>
            <a:r>
              <a:rPr lang="en-SG" sz="5200">
                <a:latin typeface="Arial"/>
                <a:ea typeface="Arial"/>
                <a:cs typeface="Arial"/>
                <a:sym typeface="Arial"/>
              </a:rPr>
              <a:t>Example Structures</a:t>
            </a:r>
            <a:endParaRPr/>
          </a:p>
        </p:txBody>
      </p:sp>
      <p:grpSp>
        <p:nvGrpSpPr>
          <p:cNvPr id="231" name="Google Shape;231;p11"/>
          <p:cNvGrpSpPr/>
          <p:nvPr/>
        </p:nvGrpSpPr>
        <p:grpSpPr>
          <a:xfrm>
            <a:off x="1398000" y="1983064"/>
            <a:ext cx="9396000" cy="4044014"/>
            <a:chOff x="559800" y="154264"/>
            <a:chExt cx="9396000" cy="4044014"/>
          </a:xfrm>
        </p:grpSpPr>
        <p:sp>
          <p:nvSpPr>
            <p:cNvPr id="232" name="Google Shape;232;p11"/>
            <p:cNvSpPr/>
            <p:nvPr/>
          </p:nvSpPr>
          <p:spPr>
            <a:xfrm>
              <a:off x="1963800" y="154264"/>
              <a:ext cx="1512000" cy="1512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a:off x="559800" y="1840157"/>
              <a:ext cx="4320000" cy="6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txBox="1"/>
            <p:nvPr/>
          </p:nvSpPr>
          <p:spPr>
            <a:xfrm>
              <a:off x="559800" y="1840157"/>
              <a:ext cx="4320000" cy="648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Calibri"/>
                <a:buNone/>
              </a:pPr>
              <a:r>
                <a:rPr b="1" lang="en-SG" sz="3600">
                  <a:solidFill>
                    <a:schemeClr val="dk1"/>
                  </a:solidFill>
                  <a:latin typeface="Calibri"/>
                  <a:ea typeface="Calibri"/>
                  <a:cs typeface="Calibri"/>
                  <a:sym typeface="Calibri"/>
                </a:rPr>
                <a:t>Factory</a:t>
              </a:r>
              <a:endParaRPr sz="3600">
                <a:solidFill>
                  <a:schemeClr val="dk1"/>
                </a:solidFill>
                <a:latin typeface="Calibri"/>
                <a:ea typeface="Calibri"/>
                <a:cs typeface="Calibri"/>
                <a:sym typeface="Calibri"/>
              </a:endParaRPr>
            </a:p>
          </p:txBody>
        </p:sp>
        <p:sp>
          <p:nvSpPr>
            <p:cNvPr id="235" name="Google Shape;235;p11"/>
            <p:cNvSpPr/>
            <p:nvPr/>
          </p:nvSpPr>
          <p:spPr>
            <a:xfrm>
              <a:off x="559800" y="2569037"/>
              <a:ext cx="4320000" cy="16292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txBox="1"/>
            <p:nvPr/>
          </p:nvSpPr>
          <p:spPr>
            <a:xfrm>
              <a:off x="559800" y="2569037"/>
              <a:ext cx="4320000" cy="1629241"/>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Arial"/>
                <a:buNone/>
              </a:pPr>
              <a:r>
                <a:rPr lang="en-SG" sz="1700">
                  <a:solidFill>
                    <a:schemeClr val="dk1"/>
                  </a:solidFill>
                  <a:latin typeface="Calibri"/>
                  <a:ea typeface="Calibri"/>
                  <a:cs typeface="Calibri"/>
                  <a:sym typeface="Calibri"/>
                </a:rPr>
                <a:t>Generates 10 dreams points every hour.</a:t>
              </a:r>
              <a:endParaRPr sz="1700">
                <a:solidFill>
                  <a:schemeClr val="dk1"/>
                </a:solidFill>
                <a:latin typeface="Calibri"/>
                <a:ea typeface="Calibri"/>
                <a:cs typeface="Calibri"/>
                <a:sym typeface="Calibri"/>
              </a:endParaRPr>
            </a:p>
            <a:p>
              <a:pPr indent="0" lvl="0" marL="0" marR="0" rtl="0" algn="ctr">
                <a:lnSpc>
                  <a:spcPct val="90000"/>
                </a:lnSpc>
                <a:spcBef>
                  <a:spcPts val="595"/>
                </a:spcBef>
                <a:spcAft>
                  <a:spcPts val="0"/>
                </a:spcAft>
                <a:buClr>
                  <a:schemeClr val="dk1"/>
                </a:buClr>
                <a:buSzPts val="1700"/>
                <a:buFont typeface="Arial"/>
                <a:buNone/>
              </a:pPr>
              <a:r>
                <a:rPr lang="en-SG" sz="1700">
                  <a:solidFill>
                    <a:schemeClr val="dk1"/>
                  </a:solidFill>
                  <a:latin typeface="Calibri"/>
                  <a:ea typeface="Calibri"/>
                  <a:cs typeface="Calibri"/>
                  <a:sym typeface="Calibri"/>
                </a:rPr>
                <a:t>No player input needed; structure continuously generates points.</a:t>
              </a:r>
              <a:endParaRPr/>
            </a:p>
          </p:txBody>
        </p:sp>
        <p:sp>
          <p:nvSpPr>
            <p:cNvPr id="237" name="Google Shape;237;p11"/>
            <p:cNvSpPr/>
            <p:nvPr/>
          </p:nvSpPr>
          <p:spPr>
            <a:xfrm>
              <a:off x="7039800" y="154264"/>
              <a:ext cx="1512000" cy="1512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5635800" y="1840157"/>
              <a:ext cx="4320000" cy="6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txBox="1"/>
            <p:nvPr/>
          </p:nvSpPr>
          <p:spPr>
            <a:xfrm>
              <a:off x="5635800" y="1840157"/>
              <a:ext cx="4320000" cy="648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3600"/>
                <a:buFont typeface="Calibri"/>
                <a:buNone/>
              </a:pPr>
              <a:r>
                <a:rPr b="1" lang="en-SG" sz="3600">
                  <a:solidFill>
                    <a:schemeClr val="dk1"/>
                  </a:solidFill>
                  <a:latin typeface="Calibri"/>
                  <a:ea typeface="Calibri"/>
                  <a:cs typeface="Calibri"/>
                  <a:sym typeface="Calibri"/>
                </a:rPr>
                <a:t>Dream Tree</a:t>
              </a:r>
              <a:endParaRPr sz="3600">
                <a:solidFill>
                  <a:schemeClr val="dk1"/>
                </a:solidFill>
                <a:latin typeface="Calibri"/>
                <a:ea typeface="Calibri"/>
                <a:cs typeface="Calibri"/>
                <a:sym typeface="Calibri"/>
              </a:endParaRPr>
            </a:p>
          </p:txBody>
        </p:sp>
        <p:sp>
          <p:nvSpPr>
            <p:cNvPr id="240" name="Google Shape;240;p11"/>
            <p:cNvSpPr/>
            <p:nvPr/>
          </p:nvSpPr>
          <p:spPr>
            <a:xfrm>
              <a:off x="5635800" y="2569037"/>
              <a:ext cx="4320000" cy="16292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txBox="1"/>
            <p:nvPr/>
          </p:nvSpPr>
          <p:spPr>
            <a:xfrm>
              <a:off x="5635800" y="2569037"/>
              <a:ext cx="4320000" cy="1629241"/>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rPr lang="en-SG" sz="1700">
                  <a:solidFill>
                    <a:schemeClr val="dk1"/>
                  </a:solidFill>
                  <a:latin typeface="Calibri"/>
                  <a:ea typeface="Calibri"/>
                  <a:cs typeface="Calibri"/>
                  <a:sym typeface="Calibri"/>
                </a:rPr>
                <a:t>Grows up to 3 ‘dream fruits’ every few hours.</a:t>
              </a:r>
              <a:endParaRPr sz="1700">
                <a:solidFill>
                  <a:schemeClr val="dk1"/>
                </a:solidFill>
                <a:latin typeface="Calibri"/>
                <a:ea typeface="Calibri"/>
                <a:cs typeface="Calibri"/>
                <a:sym typeface="Calibri"/>
              </a:endParaRPr>
            </a:p>
            <a:p>
              <a:pPr indent="0" lvl="0" marL="0" marR="0" rtl="0" algn="ctr">
                <a:lnSpc>
                  <a:spcPct val="90000"/>
                </a:lnSpc>
                <a:spcBef>
                  <a:spcPts val="595"/>
                </a:spcBef>
                <a:spcAft>
                  <a:spcPts val="0"/>
                </a:spcAft>
                <a:buClr>
                  <a:schemeClr val="dk1"/>
                </a:buClr>
                <a:buSzPts val="1700"/>
                <a:buFont typeface="Calibri"/>
                <a:buNone/>
              </a:pPr>
              <a:r>
                <a:rPr lang="en-SG" sz="1700">
                  <a:solidFill>
                    <a:schemeClr val="dk1"/>
                  </a:solidFill>
                  <a:latin typeface="Calibri"/>
                  <a:ea typeface="Calibri"/>
                  <a:cs typeface="Calibri"/>
                  <a:sym typeface="Calibri"/>
                </a:rPr>
                <a:t>Player can harvest these fruits for bonus points.</a:t>
              </a:r>
              <a:endParaRPr sz="1700">
                <a:solidFill>
                  <a:schemeClr val="dk1"/>
                </a:solidFill>
                <a:latin typeface="Calibri"/>
                <a:ea typeface="Calibri"/>
                <a:cs typeface="Calibri"/>
                <a:sym typeface="Calibri"/>
              </a:endParaRPr>
            </a:p>
            <a:p>
              <a:pPr indent="0" lvl="0" marL="0" marR="0" rtl="0" algn="ctr">
                <a:lnSpc>
                  <a:spcPct val="90000"/>
                </a:lnSpc>
                <a:spcBef>
                  <a:spcPts val="595"/>
                </a:spcBef>
                <a:spcAft>
                  <a:spcPts val="0"/>
                </a:spcAft>
                <a:buClr>
                  <a:schemeClr val="dk1"/>
                </a:buClr>
                <a:buSzPts val="1700"/>
                <a:buFont typeface="Calibri"/>
                <a:buNone/>
              </a:pPr>
              <a:r>
                <a:rPr lang="en-SG" sz="1700">
                  <a:solidFill>
                    <a:schemeClr val="dk1"/>
                  </a:solidFill>
                  <a:latin typeface="Calibri"/>
                  <a:ea typeface="Calibri"/>
                  <a:cs typeface="Calibri"/>
                  <a:sym typeface="Calibri"/>
                </a:rPr>
                <a:t>Grants more points actively harvesting fruits than waiting for structures that passively generate points, to reward the user for active participation.</a:t>
              </a:r>
              <a:endParaRPr sz="17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12"/>
          <p:cNvPicPr preferRelativeResize="0"/>
          <p:nvPr/>
        </p:nvPicPr>
        <p:blipFill rotWithShape="1">
          <a:blip r:embed="rId3">
            <a:alphaModFix amt="13000"/>
          </a:blip>
          <a:srcRect b="27305" l="0" r="-1" t="23756"/>
          <a:stretch/>
        </p:blipFill>
        <p:spPr>
          <a:xfrm>
            <a:off x="20" y="10"/>
            <a:ext cx="12191980" cy="6857990"/>
          </a:xfrm>
          <a:prstGeom prst="rect">
            <a:avLst/>
          </a:prstGeom>
          <a:noFill/>
          <a:ln>
            <a:noFill/>
          </a:ln>
        </p:spPr>
      </p:pic>
      <p:sp>
        <p:nvSpPr>
          <p:cNvPr id="248" name="Google Shape;248;p12"/>
          <p:cNvSpPr txBox="1"/>
          <p:nvPr>
            <p:ph type="title"/>
          </p:nvPr>
        </p:nvSpPr>
        <p:spPr>
          <a:xfrm>
            <a:off x="387350" y="371719"/>
            <a:ext cx="6125964" cy="19068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rial"/>
              <a:buNone/>
            </a:pPr>
            <a:r>
              <a:rPr lang="en-SG" sz="4800">
                <a:latin typeface="Arial"/>
                <a:ea typeface="Arial"/>
                <a:cs typeface="Arial"/>
                <a:sym typeface="Arial"/>
              </a:rPr>
              <a:t>Mechanics / Progression</a:t>
            </a:r>
            <a:endParaRPr/>
          </a:p>
        </p:txBody>
      </p:sp>
      <p:sp>
        <p:nvSpPr>
          <p:cNvPr id="249" name="Google Shape;249;p12"/>
          <p:cNvSpPr txBox="1"/>
          <p:nvPr>
            <p:ph idx="1" type="body"/>
          </p:nvPr>
        </p:nvSpPr>
        <p:spPr>
          <a:xfrm>
            <a:off x="387350" y="2711395"/>
            <a:ext cx="4953000" cy="3465568"/>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220"/>
              <a:buChar char="•"/>
            </a:pPr>
            <a:r>
              <a:rPr b="1" lang="en-SG" sz="2220"/>
              <a:t>Creatures and Inhabitants</a:t>
            </a:r>
            <a:endParaRPr/>
          </a:p>
          <a:p>
            <a:pPr indent="-228600" lvl="1" marL="685800" rtl="0" algn="l">
              <a:lnSpc>
                <a:spcPct val="70000"/>
              </a:lnSpc>
              <a:spcBef>
                <a:spcPts val="500"/>
              </a:spcBef>
              <a:spcAft>
                <a:spcPts val="0"/>
              </a:spcAft>
              <a:buClr>
                <a:schemeClr val="dk1"/>
              </a:buClr>
              <a:buSzPts val="2220"/>
              <a:buChar char="•"/>
            </a:pPr>
            <a:r>
              <a:rPr lang="en-SG" sz="2220"/>
              <a:t>The player’s world will be visited by a variety of dream inhabitants.</a:t>
            </a:r>
            <a:endParaRPr/>
          </a:p>
          <a:p>
            <a:pPr indent="-87630" lvl="1" marL="685800" rtl="0" algn="l">
              <a:lnSpc>
                <a:spcPct val="70000"/>
              </a:lnSpc>
              <a:spcBef>
                <a:spcPts val="500"/>
              </a:spcBef>
              <a:spcAft>
                <a:spcPts val="0"/>
              </a:spcAft>
              <a:buClr>
                <a:schemeClr val="dk1"/>
              </a:buClr>
              <a:buSzPts val="2220"/>
              <a:buNone/>
            </a:pPr>
            <a:r>
              <a:t/>
            </a:r>
            <a:endParaRPr sz="2220"/>
          </a:p>
          <a:p>
            <a:pPr indent="-228600" lvl="1" marL="685800" rtl="0" algn="l">
              <a:lnSpc>
                <a:spcPct val="70000"/>
              </a:lnSpc>
              <a:spcBef>
                <a:spcPts val="500"/>
              </a:spcBef>
              <a:spcAft>
                <a:spcPts val="0"/>
              </a:spcAft>
              <a:buClr>
                <a:schemeClr val="dk1"/>
              </a:buClr>
              <a:buSzPts val="2220"/>
              <a:buChar char="•"/>
            </a:pPr>
            <a:r>
              <a:rPr lang="en-SG" sz="2220"/>
              <a:t>Type is determined by environment, conditions met, etc.</a:t>
            </a:r>
            <a:endParaRPr/>
          </a:p>
          <a:p>
            <a:pPr indent="-87630" lvl="1" marL="685800" rtl="0" algn="l">
              <a:lnSpc>
                <a:spcPct val="70000"/>
              </a:lnSpc>
              <a:spcBef>
                <a:spcPts val="500"/>
              </a:spcBef>
              <a:spcAft>
                <a:spcPts val="0"/>
              </a:spcAft>
              <a:buClr>
                <a:schemeClr val="dk1"/>
              </a:buClr>
              <a:buSzPts val="2220"/>
              <a:buNone/>
            </a:pPr>
            <a:r>
              <a:t/>
            </a:r>
            <a:endParaRPr sz="2220"/>
          </a:p>
          <a:p>
            <a:pPr indent="-228600" lvl="1" marL="685800" rtl="0" algn="l">
              <a:lnSpc>
                <a:spcPct val="70000"/>
              </a:lnSpc>
              <a:spcBef>
                <a:spcPts val="500"/>
              </a:spcBef>
              <a:spcAft>
                <a:spcPts val="0"/>
              </a:spcAft>
              <a:buClr>
                <a:schemeClr val="dk1"/>
              </a:buClr>
              <a:buSzPts val="2220"/>
              <a:buChar char="•"/>
            </a:pPr>
            <a:r>
              <a:rPr lang="en-SG" sz="2220"/>
              <a:t>Can do certain actions to get them to stay permanently in their world.</a:t>
            </a:r>
            <a:endParaRPr/>
          </a:p>
          <a:p>
            <a:pPr indent="-87630" lvl="1" marL="685800" rtl="0" algn="l">
              <a:lnSpc>
                <a:spcPct val="70000"/>
              </a:lnSpc>
              <a:spcBef>
                <a:spcPts val="500"/>
              </a:spcBef>
              <a:spcAft>
                <a:spcPts val="0"/>
              </a:spcAft>
              <a:buClr>
                <a:schemeClr val="dk1"/>
              </a:buClr>
              <a:buSzPts val="2220"/>
              <a:buNone/>
            </a:pPr>
            <a:r>
              <a:t/>
            </a:r>
            <a:endParaRPr sz="2220"/>
          </a:p>
          <a:p>
            <a:pPr indent="-228600" lvl="1" marL="685800" rtl="0" algn="l">
              <a:lnSpc>
                <a:spcPct val="70000"/>
              </a:lnSpc>
              <a:spcBef>
                <a:spcPts val="500"/>
              </a:spcBef>
              <a:spcAft>
                <a:spcPts val="0"/>
              </a:spcAft>
              <a:buClr>
                <a:schemeClr val="dk1"/>
              </a:buClr>
              <a:buSzPts val="2220"/>
              <a:buChar char="•"/>
            </a:pPr>
            <a:r>
              <a:rPr lang="en-SG" sz="2220"/>
              <a:t>Creatures have benefits as well.</a:t>
            </a:r>
            <a:endParaRPr/>
          </a:p>
        </p:txBody>
      </p:sp>
      <p:pic>
        <p:nvPicPr>
          <p:cNvPr descr="I LOVE Surreal Art | Genius" id="250" name="Google Shape;250;p12"/>
          <p:cNvPicPr preferRelativeResize="0"/>
          <p:nvPr/>
        </p:nvPicPr>
        <p:blipFill rotWithShape="1">
          <a:blip r:embed="rId4">
            <a:alphaModFix/>
          </a:blip>
          <a:srcRect b="2302" l="0" r="2" t="0"/>
          <a:stretch/>
        </p:blipFill>
        <p:spPr>
          <a:xfrm>
            <a:off x="8452963" y="3681463"/>
            <a:ext cx="3747932" cy="3176541"/>
          </a:xfrm>
          <a:custGeom>
            <a:rect b="b" l="l" r="r" t="t"/>
            <a:pathLst>
              <a:path extrusionOk="0" h="3176541" w="3747932">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a:noFill/>
          <a:ln>
            <a:noFill/>
          </a:ln>
        </p:spPr>
      </p:pic>
      <p:pic>
        <p:nvPicPr>
          <p:cNvPr descr="Image result for surreal creatures | Art, Surreal art, Creature art" id="251" name="Google Shape;251;p12"/>
          <p:cNvPicPr preferRelativeResize="0"/>
          <p:nvPr/>
        </p:nvPicPr>
        <p:blipFill rotWithShape="1">
          <a:blip r:embed="rId5">
            <a:alphaModFix/>
          </a:blip>
          <a:srcRect b="2" l="33593" r="2" t="0"/>
          <a:stretch/>
        </p:blipFill>
        <p:spPr>
          <a:xfrm>
            <a:off x="5583443" y="2457970"/>
            <a:ext cx="3458367" cy="3476265"/>
          </a:xfrm>
          <a:custGeom>
            <a:rect b="b" l="l" r="r" t="t"/>
            <a:pathLst>
              <a:path extrusionOk="0" h="3476265" w="3458367">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a:noFill/>
          <a:ln>
            <a:noFill/>
          </a:ln>
        </p:spPr>
      </p:pic>
      <p:pic>
        <p:nvPicPr>
          <p:cNvPr id="252" name="Google Shape;252;p12"/>
          <p:cNvPicPr preferRelativeResize="0"/>
          <p:nvPr/>
        </p:nvPicPr>
        <p:blipFill rotWithShape="1">
          <a:blip r:embed="rId6">
            <a:alphaModFix/>
          </a:blip>
          <a:srcRect b="8894" l="31371" r="19359" t="23895"/>
          <a:stretch/>
        </p:blipFill>
        <p:spPr>
          <a:xfrm>
            <a:off x="7621024" y="-3"/>
            <a:ext cx="4579876" cy="3536502"/>
          </a:xfrm>
          <a:custGeom>
            <a:rect b="b" l="l" r="r" t="t"/>
            <a:pathLst>
              <a:path extrusionOk="0" h="3536502" w="4579876">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Logo, company name&#10;&#10;Description automatically generated" id="257" name="Google Shape;257;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descr="Graphical user interface, website&#10;&#10;Description automatically generated" id="263" name="Google Shape;263;p14"/>
          <p:cNvPicPr preferRelativeResize="0"/>
          <p:nvPr/>
        </p:nvPicPr>
        <p:blipFill rotWithShape="1">
          <a:blip r:embed="rId3">
            <a:alphaModFix/>
          </a:blip>
          <a:srcRect b="0" l="0" r="0" t="0"/>
          <a:stretch/>
        </p:blipFill>
        <p:spPr>
          <a:xfrm>
            <a:off x="0" y="0"/>
            <a:ext cx="12192000" cy="6875188"/>
          </a:xfrm>
          <a:prstGeom prst="rect">
            <a:avLst/>
          </a:prstGeom>
          <a:noFill/>
          <a:ln>
            <a:noFill/>
          </a:ln>
        </p:spPr>
      </p:pic>
      <p:sp>
        <p:nvSpPr>
          <p:cNvPr id="264" name="Google Shape;264;p14"/>
          <p:cNvSpPr/>
          <p:nvPr/>
        </p:nvSpPr>
        <p:spPr>
          <a:xfrm>
            <a:off x="0" y="0"/>
            <a:ext cx="12192000" cy="1035708"/>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SG" sz="4400">
                <a:solidFill>
                  <a:schemeClr val="lt1"/>
                </a:solidFill>
                <a:latin typeface="Arial"/>
                <a:ea typeface="Arial"/>
                <a:cs typeface="Arial"/>
                <a:sym typeface="Arial"/>
              </a:rPr>
              <a:t> Visual Concept – Mood Board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A picture containing calendar&#10;&#10;Description automatically generated" id="269" name="Google Shape;269;p1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0" name="Google Shape;270;p15"/>
          <p:cNvSpPr/>
          <p:nvPr/>
        </p:nvSpPr>
        <p:spPr>
          <a:xfrm>
            <a:off x="0" y="0"/>
            <a:ext cx="12192000" cy="1035708"/>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SG" sz="4400">
                <a:solidFill>
                  <a:schemeClr val="lt1"/>
                </a:solidFill>
                <a:latin typeface="Arial"/>
                <a:ea typeface="Arial"/>
                <a:cs typeface="Arial"/>
                <a:sym typeface="Arial"/>
              </a:rPr>
              <a:t> Visual Concept – Mood Board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Diagram&#10;&#10;Description automatically generated" id="275" name="Google Shape;275;p16"/>
          <p:cNvPicPr preferRelativeResize="0"/>
          <p:nvPr/>
        </p:nvPicPr>
        <p:blipFill rotWithShape="1">
          <a:blip r:embed="rId3">
            <a:alphaModFix/>
          </a:blip>
          <a:srcRect b="0" l="0" r="0" t="0"/>
          <a:stretch/>
        </p:blipFill>
        <p:spPr>
          <a:xfrm>
            <a:off x="0" y="0"/>
            <a:ext cx="12192000" cy="6875188"/>
          </a:xfrm>
          <a:prstGeom prst="rect">
            <a:avLst/>
          </a:prstGeom>
          <a:noFill/>
          <a:ln>
            <a:noFill/>
          </a:ln>
        </p:spPr>
      </p:pic>
      <p:sp>
        <p:nvSpPr>
          <p:cNvPr id="276" name="Google Shape;276;p16"/>
          <p:cNvSpPr/>
          <p:nvPr/>
        </p:nvSpPr>
        <p:spPr>
          <a:xfrm>
            <a:off x="0" y="0"/>
            <a:ext cx="12192000" cy="1035708"/>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SG" sz="4400">
                <a:solidFill>
                  <a:schemeClr val="lt1"/>
                </a:solidFill>
                <a:latin typeface="Arial"/>
                <a:ea typeface="Arial"/>
                <a:cs typeface="Arial"/>
                <a:sym typeface="Arial"/>
              </a:rPr>
              <a:t> Visual Concept – Sketches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Logo, company name&#10;&#10;Description automatically generated" id="281" name="Google Shape;281;p17"/>
          <p:cNvPicPr preferRelativeResize="0"/>
          <p:nvPr/>
        </p:nvPicPr>
        <p:blipFill rotWithShape="1">
          <a:blip r:embed="rId3">
            <a:alphaModFix/>
          </a:blip>
          <a:srcRect b="0" l="0" r="0" t="0"/>
          <a:stretch/>
        </p:blipFill>
        <p:spPr>
          <a:xfrm>
            <a:off x="0" y="0"/>
            <a:ext cx="1217676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A screenshot of a video game&#10;&#10;Description automatically generated with medium confidence" id="287" name="Google Shape;287;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88" name="Google Shape;288;p18"/>
          <p:cNvSpPr/>
          <p:nvPr/>
        </p:nvSpPr>
        <p:spPr>
          <a:xfrm>
            <a:off x="0" y="0"/>
            <a:ext cx="12192000" cy="1035708"/>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SG" sz="4400">
                <a:solidFill>
                  <a:schemeClr val="lt1"/>
                </a:solidFill>
                <a:latin typeface="Arial"/>
                <a:ea typeface="Arial"/>
                <a:cs typeface="Arial"/>
                <a:sym typeface="Arial"/>
              </a:rPr>
              <a:t> Visual Concept – Mood Board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descr="Diagram&#10;&#10;Description automatically generated" id="294" name="Google Shape;294;p19"/>
          <p:cNvPicPr preferRelativeResize="0"/>
          <p:nvPr/>
        </p:nvPicPr>
        <p:blipFill rotWithShape="1">
          <a:blip r:embed="rId3">
            <a:alphaModFix/>
          </a:blip>
          <a:srcRect b="0" l="0" r="0" t="0"/>
          <a:stretch/>
        </p:blipFill>
        <p:spPr>
          <a:xfrm>
            <a:off x="15240" y="0"/>
            <a:ext cx="12161519" cy="6858000"/>
          </a:xfrm>
          <a:prstGeom prst="rect">
            <a:avLst/>
          </a:prstGeom>
          <a:noFill/>
          <a:ln>
            <a:noFill/>
          </a:ln>
        </p:spPr>
      </p:pic>
      <p:sp>
        <p:nvSpPr>
          <p:cNvPr id="295" name="Google Shape;295;p19"/>
          <p:cNvSpPr/>
          <p:nvPr/>
        </p:nvSpPr>
        <p:spPr>
          <a:xfrm>
            <a:off x="0" y="0"/>
            <a:ext cx="12192000" cy="1035708"/>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SG" sz="4400">
                <a:solidFill>
                  <a:schemeClr val="lt1"/>
                </a:solidFill>
                <a:latin typeface="Arial"/>
                <a:ea typeface="Arial"/>
                <a:cs typeface="Arial"/>
                <a:sym typeface="Arial"/>
              </a:rPr>
              <a:t> Visual Concept - Sketches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Logo, company name&#10;&#10;Description automatically generated" id="106" name="Google Shape;106;p2"/>
          <p:cNvPicPr preferRelativeResize="0"/>
          <p:nvPr/>
        </p:nvPicPr>
        <p:blipFill rotWithShape="1">
          <a:blip r:embed="rId3">
            <a:alphaModFix/>
          </a:blip>
          <a:srcRect b="45521" l="0" r="0" t="17342"/>
          <a:stretch/>
        </p:blipFill>
        <p:spPr>
          <a:xfrm>
            <a:off x="15240" y="1189280"/>
            <a:ext cx="12161519" cy="2546857"/>
          </a:xfrm>
          <a:prstGeom prst="rect">
            <a:avLst/>
          </a:prstGeom>
          <a:noFill/>
          <a:ln>
            <a:noFill/>
          </a:ln>
        </p:spPr>
      </p:pic>
      <p:pic>
        <p:nvPicPr>
          <p:cNvPr descr="Logo, company name&#10;&#10;Description automatically generated" id="107" name="Google Shape;107;p2"/>
          <p:cNvPicPr preferRelativeResize="0"/>
          <p:nvPr/>
        </p:nvPicPr>
        <p:blipFill rotWithShape="1">
          <a:blip r:embed="rId3">
            <a:alphaModFix/>
          </a:blip>
          <a:srcRect b="6436" l="0" r="0" t="56426"/>
          <a:stretch/>
        </p:blipFill>
        <p:spPr>
          <a:xfrm>
            <a:off x="0" y="4040002"/>
            <a:ext cx="12161519" cy="2546857"/>
          </a:xfrm>
          <a:prstGeom prst="rect">
            <a:avLst/>
          </a:prstGeom>
          <a:noFill/>
          <a:ln>
            <a:noFill/>
          </a:ln>
        </p:spPr>
      </p:pic>
      <p:sp>
        <p:nvSpPr>
          <p:cNvPr id="108" name="Google Shape;108;p2"/>
          <p:cNvSpPr txBox="1"/>
          <p:nvPr>
            <p:ph type="title"/>
          </p:nvPr>
        </p:nvSpPr>
        <p:spPr>
          <a:xfrm>
            <a:off x="327274" y="153876"/>
            <a:ext cx="5596691" cy="88347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Arial"/>
              <a:buNone/>
            </a:pPr>
            <a:r>
              <a:rPr lang="en-SG" sz="5400">
                <a:latin typeface="Arial"/>
                <a:ea typeface="Arial"/>
                <a:cs typeface="Arial"/>
                <a:sym typeface="Arial"/>
              </a:rPr>
              <a:t>The Team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0"/>
          <p:cNvSpPr txBox="1"/>
          <p:nvPr>
            <p:ph type="title"/>
          </p:nvPr>
        </p:nvSpPr>
        <p:spPr>
          <a:xfrm>
            <a:off x="838201" y="-183733"/>
            <a:ext cx="5251316" cy="180730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SG">
                <a:latin typeface="Arial"/>
                <a:ea typeface="Arial"/>
                <a:cs typeface="Arial"/>
                <a:sym typeface="Arial"/>
              </a:rPr>
              <a:t>Why Is This Cool?</a:t>
            </a:r>
            <a:endParaRPr/>
          </a:p>
        </p:txBody>
      </p:sp>
      <p:sp>
        <p:nvSpPr>
          <p:cNvPr id="301" name="Google Shape;301;p20"/>
          <p:cNvSpPr txBox="1"/>
          <p:nvPr>
            <p:ph idx="1" type="body"/>
          </p:nvPr>
        </p:nvSpPr>
        <p:spPr>
          <a:xfrm>
            <a:off x="835153" y="1236017"/>
            <a:ext cx="4619621" cy="384366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SG" sz="2000"/>
              <a:t>Actual benefits – Sleep health improvement.</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en-SG" sz="2000"/>
              <a:t>Allows players to have different goals for this game:</a:t>
            </a:r>
            <a:endParaRPr/>
          </a:p>
          <a:p>
            <a:pPr indent="-228600" lvl="1" marL="685800" rtl="0" algn="l">
              <a:lnSpc>
                <a:spcPct val="90000"/>
              </a:lnSpc>
              <a:spcBef>
                <a:spcPts val="500"/>
              </a:spcBef>
              <a:spcAft>
                <a:spcPts val="0"/>
              </a:spcAft>
              <a:buClr>
                <a:schemeClr val="dk1"/>
              </a:buClr>
              <a:buSzPts val="2000"/>
              <a:buChar char="•"/>
            </a:pPr>
            <a:r>
              <a:rPr lang="en-SG" sz="2000"/>
              <a:t>Gain the most sleep points.</a:t>
            </a:r>
            <a:endParaRPr/>
          </a:p>
          <a:p>
            <a:pPr indent="-228600" lvl="1" marL="685800" rtl="0" algn="l">
              <a:lnSpc>
                <a:spcPct val="90000"/>
              </a:lnSpc>
              <a:spcBef>
                <a:spcPts val="500"/>
              </a:spcBef>
              <a:spcAft>
                <a:spcPts val="0"/>
              </a:spcAft>
              <a:buClr>
                <a:schemeClr val="dk1"/>
              </a:buClr>
              <a:buSzPts val="2000"/>
              <a:buChar char="•"/>
            </a:pPr>
            <a:r>
              <a:rPr lang="en-SG" sz="2000"/>
              <a:t>Improve their actual real life sleep with this game as motivation.</a:t>
            </a:r>
            <a:endParaRPr/>
          </a:p>
          <a:p>
            <a:pPr indent="-228600" lvl="1" marL="685800" rtl="0" algn="l">
              <a:lnSpc>
                <a:spcPct val="90000"/>
              </a:lnSpc>
              <a:spcBef>
                <a:spcPts val="500"/>
              </a:spcBef>
              <a:spcAft>
                <a:spcPts val="0"/>
              </a:spcAft>
              <a:buClr>
                <a:schemeClr val="dk1"/>
              </a:buClr>
              <a:buSzPts val="2000"/>
              <a:buChar char="•"/>
            </a:pPr>
            <a:r>
              <a:rPr lang="en-SG" sz="2000"/>
              <a:t>Create the coolest dream world.</a:t>
            </a:r>
            <a:endParaRPr/>
          </a:p>
          <a:p>
            <a:pPr indent="-228600" lvl="1" marL="685800" rtl="0" algn="l">
              <a:lnSpc>
                <a:spcPct val="90000"/>
              </a:lnSpc>
              <a:spcBef>
                <a:spcPts val="500"/>
              </a:spcBef>
              <a:spcAft>
                <a:spcPts val="0"/>
              </a:spcAft>
              <a:buClr>
                <a:schemeClr val="dk1"/>
              </a:buClr>
              <a:buSzPts val="2000"/>
              <a:buChar char="•"/>
            </a:pPr>
            <a:r>
              <a:rPr lang="en-SG" sz="2000"/>
              <a:t>Collect the most variety of dream creatures.</a:t>
            </a:r>
            <a:endParaRPr/>
          </a:p>
          <a:p>
            <a:pPr indent="-101600" lvl="1" marL="685800" rtl="0" algn="l">
              <a:lnSpc>
                <a:spcPct val="90000"/>
              </a:lnSpc>
              <a:spcBef>
                <a:spcPts val="5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en-SG" sz="2000"/>
              <a:t>Lets the player have a connection to their real dream world via their personalized game world that evolves overtime.</a:t>
            </a:r>
            <a:endParaRPr/>
          </a:p>
        </p:txBody>
      </p:sp>
      <p:pic>
        <p:nvPicPr>
          <p:cNvPr descr="What made surrealism possible?. from “The Essays That Shouldn't have… | by  sasha is sasha | Medium" id="302" name="Google Shape;302;p20"/>
          <p:cNvPicPr preferRelativeResize="0"/>
          <p:nvPr/>
        </p:nvPicPr>
        <p:blipFill rotWithShape="1">
          <a:blip r:embed="rId3">
            <a:alphaModFix/>
          </a:blip>
          <a:srcRect b="-1" l="6139" r="26693" t="0"/>
          <a:stretch/>
        </p:blipFill>
        <p:spPr>
          <a:xfrm>
            <a:off x="6229215" y="10"/>
            <a:ext cx="5962785" cy="685799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Surrealism | Definition, Artists, &amp; Facts | Britannica" id="307" name="Google Shape;307;p21"/>
          <p:cNvPicPr preferRelativeResize="0"/>
          <p:nvPr>
            <p:ph idx="1" type="body"/>
          </p:nvPr>
        </p:nvPicPr>
        <p:blipFill rotWithShape="1">
          <a:blip r:embed="rId3">
            <a:alphaModFix amt="78000"/>
          </a:blip>
          <a:srcRect b="15413" l="0" r="0" t="0"/>
          <a:stretch/>
        </p:blipFill>
        <p:spPr>
          <a:xfrm>
            <a:off x="20" y="1"/>
            <a:ext cx="12191980" cy="6857999"/>
          </a:xfrm>
          <a:prstGeom prst="rect">
            <a:avLst/>
          </a:prstGeom>
          <a:noFill/>
          <a:ln>
            <a:noFill/>
          </a:ln>
        </p:spPr>
      </p:pic>
      <p:sp>
        <p:nvSpPr>
          <p:cNvPr id="308" name="Google Shape;308;p21"/>
          <p:cNvSpPr txBox="1"/>
          <p:nvPr>
            <p:ph type="title"/>
          </p:nvPr>
        </p:nvSpPr>
        <p:spPr>
          <a:xfrm>
            <a:off x="1524000" y="1122362"/>
            <a:ext cx="9144000" cy="29005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Arial"/>
              <a:buNone/>
            </a:pPr>
            <a:r>
              <a:rPr lang="en-SG" sz="6000">
                <a:solidFill>
                  <a:schemeClr val="lt1"/>
                </a:solidFill>
                <a:latin typeface="Arial"/>
                <a:ea typeface="Arial"/>
                <a:cs typeface="Arial"/>
                <a:sym typeface="Arial"/>
              </a:rPr>
              <a:t>Thanks for Your Time</a:t>
            </a:r>
            <a:r>
              <a:rPr lang="en-SG" sz="6000">
                <a:solidFill>
                  <a:schemeClr val="lt1"/>
                </a:solidFill>
                <a:latin typeface="Libre Baskerville"/>
                <a:ea typeface="Libre Baskerville"/>
                <a:cs typeface="Libre Baskerville"/>
                <a:sym typeface="Libre Baskerville"/>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3"/>
          <p:cNvSpPr txBox="1"/>
          <p:nvPr>
            <p:ph type="title"/>
          </p:nvPr>
        </p:nvSpPr>
        <p:spPr>
          <a:xfrm>
            <a:off x="401542" y="1189281"/>
            <a:ext cx="3749040" cy="187774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SG" sz="3600">
                <a:latin typeface="Arial"/>
                <a:ea typeface="Arial"/>
                <a:cs typeface="Arial"/>
                <a:sym typeface="Arial"/>
              </a:rPr>
              <a:t>Fitness Tracking – Sleep Therapy</a:t>
            </a:r>
            <a:endParaRPr/>
          </a:p>
        </p:txBody>
      </p:sp>
      <p:sp>
        <p:nvSpPr>
          <p:cNvPr id="115" name="Google Shape;115;p3"/>
          <p:cNvSpPr txBox="1"/>
          <p:nvPr>
            <p:ph idx="1" type="body"/>
          </p:nvPr>
        </p:nvSpPr>
        <p:spPr>
          <a:xfrm>
            <a:off x="1000450" y="3067026"/>
            <a:ext cx="3150131" cy="327232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en-SG" sz="2000"/>
              <a:t>Tracks the user’s quality of sleep.</a:t>
            </a:r>
            <a:endParaRPr/>
          </a:p>
          <a:p>
            <a:pPr indent="-228600" lvl="0" marL="228600" rtl="0" algn="l">
              <a:lnSpc>
                <a:spcPct val="90000"/>
              </a:lnSpc>
              <a:spcBef>
                <a:spcPts val="1000"/>
              </a:spcBef>
              <a:spcAft>
                <a:spcPts val="0"/>
              </a:spcAft>
              <a:buClr>
                <a:schemeClr val="dk1"/>
              </a:buClr>
              <a:buSzPts val="2000"/>
              <a:buChar char="•"/>
            </a:pPr>
            <a:r>
              <a:rPr lang="en-SG" sz="2000"/>
              <a:t>Provides detailed statistics.</a:t>
            </a:r>
            <a:endParaRPr/>
          </a:p>
          <a:p>
            <a:pPr indent="-228600" lvl="0" marL="228600" rtl="0" algn="l">
              <a:lnSpc>
                <a:spcPct val="90000"/>
              </a:lnSpc>
              <a:spcBef>
                <a:spcPts val="1000"/>
              </a:spcBef>
              <a:spcAft>
                <a:spcPts val="0"/>
              </a:spcAft>
              <a:buClr>
                <a:schemeClr val="dk1"/>
              </a:buClr>
              <a:buSzPts val="2000"/>
              <a:buChar char="•"/>
            </a:pPr>
            <a:r>
              <a:rPr lang="en-SG" sz="2000"/>
              <a:t>Very scientific and highly contextual.</a:t>
            </a:r>
            <a:endParaRPr/>
          </a:p>
          <a:p>
            <a:pPr indent="-101600" lvl="0" marL="22860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pic>
        <p:nvPicPr>
          <p:cNvPr descr="The best sleep tracking apps to download for your Apple Watch" id="116" name="Google Shape;116;p3"/>
          <p:cNvPicPr preferRelativeResize="0"/>
          <p:nvPr/>
        </p:nvPicPr>
        <p:blipFill rotWithShape="1">
          <a:blip r:embed="rId3">
            <a:alphaModFix/>
          </a:blip>
          <a:srcRect b="2" l="14455" r="23215" t="0"/>
          <a:stretch/>
        </p:blipFill>
        <p:spPr>
          <a:xfrm>
            <a:off x="4601056" y="10"/>
            <a:ext cx="3749040" cy="3383270"/>
          </a:xfrm>
          <a:prstGeom prst="rect">
            <a:avLst/>
          </a:prstGeom>
          <a:noFill/>
          <a:ln>
            <a:noFill/>
          </a:ln>
        </p:spPr>
      </p:pic>
      <p:pic>
        <p:nvPicPr>
          <p:cNvPr descr="Sleep Hygiene: How to Practice Good Sleep Hygiene [Top 10 Tips]" id="117" name="Google Shape;117;p3"/>
          <p:cNvPicPr preferRelativeResize="0"/>
          <p:nvPr/>
        </p:nvPicPr>
        <p:blipFill rotWithShape="1">
          <a:blip r:embed="rId4">
            <a:alphaModFix/>
          </a:blip>
          <a:srcRect b="-2" l="13290" r="-2" t="0"/>
          <a:stretch/>
        </p:blipFill>
        <p:spPr>
          <a:xfrm>
            <a:off x="8442960" y="10"/>
            <a:ext cx="3749040" cy="3383270"/>
          </a:xfrm>
          <a:prstGeom prst="rect">
            <a:avLst/>
          </a:prstGeom>
          <a:noFill/>
          <a:ln>
            <a:noFill/>
          </a:ln>
        </p:spPr>
      </p:pic>
      <p:pic>
        <p:nvPicPr>
          <p:cNvPr descr="Buy FITBIT Charge 4 Fitness Tracker - Black, Universal | Free Delivery |  Currys" id="118" name="Google Shape;118;p3"/>
          <p:cNvPicPr preferRelativeResize="0"/>
          <p:nvPr/>
        </p:nvPicPr>
        <p:blipFill rotWithShape="1">
          <a:blip r:embed="rId5">
            <a:alphaModFix/>
          </a:blip>
          <a:srcRect b="-4" l="1654" r="-4" t="0"/>
          <a:stretch/>
        </p:blipFill>
        <p:spPr>
          <a:xfrm>
            <a:off x="4601056" y="3474722"/>
            <a:ext cx="3749040" cy="3383279"/>
          </a:xfrm>
          <a:prstGeom prst="rect">
            <a:avLst/>
          </a:prstGeom>
          <a:noFill/>
          <a:ln>
            <a:noFill/>
          </a:ln>
        </p:spPr>
      </p:pic>
      <p:pic>
        <p:nvPicPr>
          <p:cNvPr descr="Fitbit's New Sleep Tracking - A Month Testing The Alta HR" id="119" name="Google Shape;119;p3"/>
          <p:cNvPicPr preferRelativeResize="0"/>
          <p:nvPr/>
        </p:nvPicPr>
        <p:blipFill rotWithShape="1">
          <a:blip r:embed="rId6">
            <a:alphaModFix/>
          </a:blip>
          <a:srcRect b="3667" l="0" r="-3" t="7439"/>
          <a:stretch/>
        </p:blipFill>
        <p:spPr>
          <a:xfrm>
            <a:off x="8442960" y="3474719"/>
            <a:ext cx="3749040" cy="33832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ph type="title"/>
          </p:nvPr>
        </p:nvSpPr>
        <p:spPr>
          <a:xfrm>
            <a:off x="472586" y="1155622"/>
            <a:ext cx="4114350" cy="21021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rial"/>
              <a:buNone/>
            </a:pPr>
            <a:r>
              <a:rPr lang="en-SG" sz="3600">
                <a:latin typeface="Arial"/>
                <a:ea typeface="Arial"/>
                <a:cs typeface="Arial"/>
                <a:sym typeface="Arial"/>
              </a:rPr>
              <a:t>Idle</a:t>
            </a:r>
            <a:br>
              <a:rPr lang="en-SG" sz="3600">
                <a:latin typeface="Arial"/>
                <a:ea typeface="Arial"/>
                <a:cs typeface="Arial"/>
                <a:sym typeface="Arial"/>
              </a:rPr>
            </a:br>
            <a:r>
              <a:rPr lang="en-SG" sz="3600">
                <a:latin typeface="Arial"/>
                <a:ea typeface="Arial"/>
                <a:cs typeface="Arial"/>
                <a:sym typeface="Arial"/>
              </a:rPr>
              <a:t>Incremental Games</a:t>
            </a:r>
            <a:endParaRPr/>
          </a:p>
        </p:txBody>
      </p:sp>
      <p:sp>
        <p:nvSpPr>
          <p:cNvPr id="125" name="Google Shape;125;p4"/>
          <p:cNvSpPr txBox="1"/>
          <p:nvPr>
            <p:ph idx="1" type="body"/>
          </p:nvPr>
        </p:nvSpPr>
        <p:spPr>
          <a:xfrm>
            <a:off x="1000450" y="3067026"/>
            <a:ext cx="3058623" cy="3272324"/>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en-SG" sz="2000"/>
              <a:t>Cookie Clicker</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en-SG" sz="2000"/>
              <a:t>Clicker Heroes</a:t>
            </a:r>
            <a:endParaRPr/>
          </a:p>
          <a:p>
            <a:pPr indent="-101600" lvl="0" marL="228600" rtl="0" algn="l">
              <a:lnSpc>
                <a:spcPct val="90000"/>
              </a:lnSpc>
              <a:spcBef>
                <a:spcPts val="100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Char char="•"/>
            </a:pPr>
            <a:r>
              <a:rPr lang="en-SG" sz="2000"/>
              <a:t>Forager</a:t>
            </a:r>
            <a:endParaRPr/>
          </a:p>
        </p:txBody>
      </p:sp>
      <p:pic>
        <p:nvPicPr>
          <p:cNvPr descr="20 Best Android Idle games as of 2021 - Slant" id="126" name="Google Shape;126;p4"/>
          <p:cNvPicPr preferRelativeResize="0"/>
          <p:nvPr/>
        </p:nvPicPr>
        <p:blipFill rotWithShape="1">
          <a:blip r:embed="rId3">
            <a:alphaModFix/>
          </a:blip>
          <a:srcRect b="1" l="29856" r="8100" t="0"/>
          <a:stretch/>
        </p:blipFill>
        <p:spPr>
          <a:xfrm>
            <a:off x="4636963" y="1"/>
            <a:ext cx="3731799" cy="3383280"/>
          </a:xfrm>
          <a:prstGeom prst="rect">
            <a:avLst/>
          </a:prstGeom>
          <a:noFill/>
          <a:ln>
            <a:noFill/>
          </a:ln>
        </p:spPr>
      </p:pic>
      <p:pic>
        <p:nvPicPr>
          <p:cNvPr descr="Wait Wait… Don't Play Me: The Clicker Game Genre and Configuring Everyday  Temporalities – InVisible Culture" id="127" name="Google Shape;127;p4"/>
          <p:cNvPicPr preferRelativeResize="0"/>
          <p:nvPr/>
        </p:nvPicPr>
        <p:blipFill rotWithShape="1">
          <a:blip r:embed="rId4">
            <a:alphaModFix/>
          </a:blip>
          <a:srcRect b="2" l="12795" r="25161" t="0"/>
          <a:stretch/>
        </p:blipFill>
        <p:spPr>
          <a:xfrm>
            <a:off x="8460201" y="10"/>
            <a:ext cx="3731799" cy="3383270"/>
          </a:xfrm>
          <a:prstGeom prst="rect">
            <a:avLst/>
          </a:prstGeom>
          <a:noFill/>
          <a:ln>
            <a:noFill/>
          </a:ln>
        </p:spPr>
      </p:pic>
      <p:pic>
        <p:nvPicPr>
          <p:cNvPr descr="Cookie Clicker – Andrew Tanti" id="128" name="Google Shape;128;p4"/>
          <p:cNvPicPr preferRelativeResize="0"/>
          <p:nvPr/>
        </p:nvPicPr>
        <p:blipFill rotWithShape="1">
          <a:blip r:embed="rId5">
            <a:alphaModFix/>
          </a:blip>
          <a:srcRect b="-2" l="0" r="-2" t="5697"/>
          <a:stretch/>
        </p:blipFill>
        <p:spPr>
          <a:xfrm>
            <a:off x="4639055" y="3474720"/>
            <a:ext cx="7552944" cy="33832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32" name="Shape 132"/>
        <p:cNvGrpSpPr/>
        <p:nvPr/>
      </p:nvGrpSpPr>
      <p:grpSpPr>
        <a:xfrm>
          <a:off x="0" y="0"/>
          <a:ext cx="0" cy="0"/>
          <a:chOff x="0" y="0"/>
          <a:chExt cx="0" cy="0"/>
        </a:xfrm>
      </p:grpSpPr>
      <p:sp>
        <p:nvSpPr>
          <p:cNvPr id="133" name="Google Shape;133;p5"/>
          <p:cNvSpPr txBox="1"/>
          <p:nvPr>
            <p:ph type="title"/>
          </p:nvPr>
        </p:nvSpPr>
        <p:spPr>
          <a:xfrm>
            <a:off x="801099" y="1147012"/>
            <a:ext cx="424900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SG">
                <a:solidFill>
                  <a:schemeClr val="lt1"/>
                </a:solidFill>
                <a:latin typeface="Arial"/>
                <a:ea typeface="Arial"/>
                <a:cs typeface="Arial"/>
                <a:sym typeface="Arial"/>
              </a:rPr>
              <a:t>High Concept</a:t>
            </a:r>
            <a:endParaRPr/>
          </a:p>
        </p:txBody>
      </p:sp>
      <p:sp>
        <p:nvSpPr>
          <p:cNvPr id="134" name="Google Shape;134;p5"/>
          <p:cNvSpPr/>
          <p:nvPr/>
        </p:nvSpPr>
        <p:spPr>
          <a:xfrm flipH="1">
            <a:off x="4933310" y="1"/>
            <a:ext cx="6488456" cy="3036711"/>
          </a:xfrm>
          <a:custGeom>
            <a:rect b="b" l="l" r="r" t="t"/>
            <a:pathLst>
              <a:path extrusionOk="0" h="3036711" w="6488456">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5" name="Google Shape;135;p5"/>
          <p:cNvPicPr preferRelativeResize="0"/>
          <p:nvPr/>
        </p:nvPicPr>
        <p:blipFill rotWithShape="1">
          <a:blip r:embed="rId3">
            <a:alphaModFix/>
          </a:blip>
          <a:srcRect b="16817" l="0" r="0" t="0"/>
          <a:stretch/>
        </p:blipFill>
        <p:spPr>
          <a:xfrm>
            <a:off x="5142944" y="3"/>
            <a:ext cx="6069184" cy="2839783"/>
          </a:xfrm>
          <a:custGeom>
            <a:rect b="b" l="l" r="r" t="t"/>
            <a:pathLst>
              <a:path extrusionOk="0" h="2839783" w="6069184">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ln>
            <a:noFill/>
          </a:ln>
        </p:spPr>
      </p:pic>
      <p:sp>
        <p:nvSpPr>
          <p:cNvPr id="136" name="Google Shape;136;p5"/>
          <p:cNvSpPr/>
          <p:nvPr/>
        </p:nvSpPr>
        <p:spPr>
          <a:xfrm flipH="1">
            <a:off x="6993989" y="2900758"/>
            <a:ext cx="5198011" cy="3957242"/>
          </a:xfrm>
          <a:custGeom>
            <a:rect b="b" l="l" r="r" t="t"/>
            <a:pathLst>
              <a:path extrusionOk="0" h="3957242" w="5198011">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Icon&#10;&#10;Description automatically generated" id="137" name="Google Shape;137;p5"/>
          <p:cNvPicPr preferRelativeResize="0"/>
          <p:nvPr>
            <p:ph idx="1" type="body"/>
          </p:nvPr>
        </p:nvPicPr>
        <p:blipFill rotWithShape="1">
          <a:blip r:embed="rId4">
            <a:alphaModFix/>
          </a:blip>
          <a:srcRect b="4" l="0" r="4" t="4303"/>
          <a:stretch/>
        </p:blipFill>
        <p:spPr>
          <a:xfrm>
            <a:off x="7190587" y="3124784"/>
            <a:ext cx="5001415" cy="37332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41" name="Shape 141"/>
        <p:cNvGrpSpPr/>
        <p:nvPr/>
      </p:nvGrpSpPr>
      <p:grpSpPr>
        <a:xfrm>
          <a:off x="0" y="0"/>
          <a:ext cx="0" cy="0"/>
          <a:chOff x="0" y="0"/>
          <a:chExt cx="0" cy="0"/>
        </a:xfrm>
      </p:grpSpPr>
      <p:sp>
        <p:nvSpPr>
          <p:cNvPr id="142" name="Google Shape;142;p6"/>
          <p:cNvSpPr txBox="1"/>
          <p:nvPr>
            <p:ph type="title"/>
          </p:nvPr>
        </p:nvSpPr>
        <p:spPr>
          <a:xfrm>
            <a:off x="579487" y="1042173"/>
            <a:ext cx="4249006"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SG">
                <a:latin typeface="Arial"/>
                <a:ea typeface="Arial"/>
                <a:cs typeface="Arial"/>
                <a:sym typeface="Arial"/>
              </a:rPr>
              <a:t>High Concept</a:t>
            </a:r>
            <a:endParaRPr/>
          </a:p>
        </p:txBody>
      </p:sp>
      <p:sp>
        <p:nvSpPr>
          <p:cNvPr id="143" name="Google Shape;143;p6"/>
          <p:cNvSpPr txBox="1"/>
          <p:nvPr>
            <p:ph idx="1" type="body"/>
          </p:nvPr>
        </p:nvSpPr>
        <p:spPr>
          <a:xfrm>
            <a:off x="565124" y="2367736"/>
            <a:ext cx="6069184" cy="318168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000"/>
              <a:buChar char="•"/>
            </a:pPr>
            <a:r>
              <a:rPr lang="en-SG" sz="2000"/>
              <a:t>Use the player’s sleep data to drive an interactive experience, making sleeping engaging.</a:t>
            </a:r>
            <a:endParaRPr/>
          </a:p>
          <a:p>
            <a:pPr indent="-101600" lvl="0" marL="228600" rtl="0" algn="l">
              <a:lnSpc>
                <a:spcPct val="90000"/>
              </a:lnSpc>
              <a:spcBef>
                <a:spcPts val="1000"/>
              </a:spcBef>
              <a:spcAft>
                <a:spcPts val="0"/>
              </a:spcAft>
              <a:buClr>
                <a:schemeClr val="lt1"/>
              </a:buClr>
              <a:buSzPts val="2000"/>
              <a:buNone/>
            </a:pPr>
            <a:r>
              <a:t/>
            </a:r>
            <a:endParaRPr sz="2000"/>
          </a:p>
          <a:p>
            <a:pPr indent="-228600" lvl="0" marL="228600" rtl="0" algn="l">
              <a:lnSpc>
                <a:spcPct val="90000"/>
              </a:lnSpc>
              <a:spcBef>
                <a:spcPts val="1000"/>
              </a:spcBef>
              <a:spcAft>
                <a:spcPts val="0"/>
              </a:spcAft>
              <a:buClr>
                <a:schemeClr val="lt1"/>
              </a:buClr>
              <a:buSzPts val="2000"/>
              <a:buChar char="•"/>
            </a:pPr>
            <a:r>
              <a:rPr lang="en-SG" sz="2000"/>
              <a:t>Presents sleep statistics in a more visual and fun manner to the user.</a:t>
            </a:r>
            <a:endParaRPr/>
          </a:p>
          <a:p>
            <a:pPr indent="0" lvl="0" marL="0" rtl="0" algn="l">
              <a:lnSpc>
                <a:spcPct val="90000"/>
              </a:lnSpc>
              <a:spcBef>
                <a:spcPts val="1000"/>
              </a:spcBef>
              <a:spcAft>
                <a:spcPts val="0"/>
              </a:spcAft>
              <a:buClr>
                <a:schemeClr val="lt1"/>
              </a:buClr>
              <a:buSzPts val="2000"/>
              <a:buNone/>
            </a:pPr>
            <a:r>
              <a:t/>
            </a:r>
            <a:endParaRPr sz="2000"/>
          </a:p>
          <a:p>
            <a:pPr indent="-228600" lvl="0" marL="228600" rtl="0" algn="l">
              <a:lnSpc>
                <a:spcPct val="90000"/>
              </a:lnSpc>
              <a:spcBef>
                <a:spcPts val="1000"/>
              </a:spcBef>
              <a:spcAft>
                <a:spcPts val="0"/>
              </a:spcAft>
              <a:buClr>
                <a:schemeClr val="lt1"/>
              </a:buClr>
              <a:buSzPts val="2000"/>
              <a:buChar char="•"/>
            </a:pPr>
            <a:r>
              <a:rPr lang="en-SG" sz="2000"/>
              <a:t>Utilize engagement methods to motivate the user to sleep better to benefit their health.</a:t>
            </a:r>
            <a:endParaRPr/>
          </a:p>
          <a:p>
            <a:pPr indent="-101600" lvl="0" marL="228600" rtl="0" algn="l">
              <a:lnSpc>
                <a:spcPct val="90000"/>
              </a:lnSpc>
              <a:spcBef>
                <a:spcPts val="1000"/>
              </a:spcBef>
              <a:spcAft>
                <a:spcPts val="0"/>
              </a:spcAft>
              <a:buClr>
                <a:schemeClr val="lt1"/>
              </a:buClr>
              <a:buSzPts val="2000"/>
              <a:buNone/>
            </a:pPr>
            <a:r>
              <a:t/>
            </a:r>
            <a:endParaRPr sz="2000"/>
          </a:p>
          <a:p>
            <a:pPr indent="-228600" lvl="0" marL="228600" rtl="0" algn="l">
              <a:lnSpc>
                <a:spcPct val="90000"/>
              </a:lnSpc>
              <a:spcBef>
                <a:spcPts val="1000"/>
              </a:spcBef>
              <a:spcAft>
                <a:spcPts val="0"/>
              </a:spcAft>
              <a:buClr>
                <a:schemeClr val="lt1"/>
              </a:buClr>
              <a:buSzPts val="2000"/>
              <a:buChar char="•"/>
            </a:pPr>
            <a:r>
              <a:rPr lang="en-SG" sz="2000"/>
              <a:t>Players are rewarded with progress in their game world with sleep.</a:t>
            </a:r>
            <a:endParaRPr/>
          </a:p>
        </p:txBody>
      </p:sp>
      <p:sp>
        <p:nvSpPr>
          <p:cNvPr id="144" name="Google Shape;144;p6"/>
          <p:cNvSpPr/>
          <p:nvPr/>
        </p:nvSpPr>
        <p:spPr>
          <a:xfrm flipH="1">
            <a:off x="4933310" y="1"/>
            <a:ext cx="6488456" cy="3036711"/>
          </a:xfrm>
          <a:custGeom>
            <a:rect b="b" l="l" r="r" t="t"/>
            <a:pathLst>
              <a:path extrusionOk="0" h="3036711" w="6488456">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5" name="Google Shape;145;p6"/>
          <p:cNvPicPr preferRelativeResize="0"/>
          <p:nvPr/>
        </p:nvPicPr>
        <p:blipFill rotWithShape="1">
          <a:blip r:embed="rId3">
            <a:alphaModFix/>
          </a:blip>
          <a:srcRect b="785" l="0" r="0" t="4209"/>
          <a:stretch/>
        </p:blipFill>
        <p:spPr>
          <a:xfrm>
            <a:off x="5142944" y="3"/>
            <a:ext cx="6069184" cy="2839783"/>
          </a:xfrm>
          <a:custGeom>
            <a:rect b="b" l="l" r="r" t="t"/>
            <a:pathLst>
              <a:path extrusionOk="0" h="2839783" w="6069184">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a:noFill/>
          <a:ln>
            <a:noFill/>
          </a:ln>
        </p:spPr>
      </p:pic>
      <p:sp>
        <p:nvSpPr>
          <p:cNvPr id="146" name="Google Shape;146;p6"/>
          <p:cNvSpPr/>
          <p:nvPr/>
        </p:nvSpPr>
        <p:spPr>
          <a:xfrm flipH="1">
            <a:off x="6993989" y="2900758"/>
            <a:ext cx="5198011" cy="3957242"/>
          </a:xfrm>
          <a:custGeom>
            <a:rect b="b" l="l" r="r" t="t"/>
            <a:pathLst>
              <a:path extrusionOk="0" h="3957242" w="5198011">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Free Photo | Young guy sleeping in bed wearing smartwatch or sleep tracker" id="147" name="Google Shape;147;p6"/>
          <p:cNvPicPr preferRelativeResize="0"/>
          <p:nvPr/>
        </p:nvPicPr>
        <p:blipFill rotWithShape="1">
          <a:blip r:embed="rId4">
            <a:alphaModFix/>
          </a:blip>
          <a:srcRect b="3" l="0" r="10912" t="0"/>
          <a:stretch/>
        </p:blipFill>
        <p:spPr>
          <a:xfrm>
            <a:off x="7190587" y="3124784"/>
            <a:ext cx="5001415" cy="3733214"/>
          </a:xfrm>
          <a:custGeom>
            <a:rect b="b" l="l" r="r" t="t"/>
            <a:pathLst>
              <a:path extrusionOk="0" h="3733214" w="5001415">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7"/>
          <p:cNvSpPr/>
          <p:nvPr/>
        </p:nvSpPr>
        <p:spPr>
          <a:xfrm>
            <a:off x="-1" y="0"/>
            <a:ext cx="4654295"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4" name="Google Shape;154;p7"/>
          <p:cNvSpPr txBox="1"/>
          <p:nvPr>
            <p:ph type="title"/>
          </p:nvPr>
        </p:nvSpPr>
        <p:spPr>
          <a:xfrm>
            <a:off x="762000" y="559678"/>
            <a:ext cx="3567915" cy="29963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SG">
                <a:solidFill>
                  <a:schemeClr val="lt1"/>
                </a:solidFill>
                <a:latin typeface="Arial"/>
                <a:ea typeface="Arial"/>
                <a:cs typeface="Arial"/>
                <a:sym typeface="Arial"/>
              </a:rPr>
              <a:t>Basic Game Flow</a:t>
            </a:r>
            <a:endParaRPr/>
          </a:p>
        </p:txBody>
      </p:sp>
      <p:cxnSp>
        <p:nvCxnSpPr>
          <p:cNvPr id="155" name="Google Shape;155;p7"/>
          <p:cNvCxnSpPr/>
          <p:nvPr/>
        </p:nvCxnSpPr>
        <p:spPr>
          <a:xfrm>
            <a:off x="0" y="6199730"/>
            <a:ext cx="4297680" cy="0"/>
          </a:xfrm>
          <a:prstGeom prst="straightConnector1">
            <a:avLst/>
          </a:prstGeom>
          <a:noFill/>
          <a:ln cap="flat" cmpd="sng" w="25400">
            <a:solidFill>
              <a:schemeClr val="lt1"/>
            </a:solidFill>
            <a:prstDash val="solid"/>
            <a:miter lim="800000"/>
            <a:headEnd len="sm" w="sm" type="none"/>
            <a:tailEnd len="sm" w="sm" type="none"/>
          </a:ln>
        </p:spPr>
      </p:cxnSp>
      <p:grpSp>
        <p:nvGrpSpPr>
          <p:cNvPr id="156" name="Google Shape;156;p7"/>
          <p:cNvGrpSpPr/>
          <p:nvPr/>
        </p:nvGrpSpPr>
        <p:grpSpPr>
          <a:xfrm>
            <a:off x="5181600" y="569015"/>
            <a:ext cx="6248400" cy="5654881"/>
            <a:chOff x="0" y="690"/>
            <a:chExt cx="6248400" cy="5654881"/>
          </a:xfrm>
        </p:grpSpPr>
        <p:sp>
          <p:nvSpPr>
            <p:cNvPr id="157" name="Google Shape;157;p7"/>
            <p:cNvSpPr/>
            <p:nvPr/>
          </p:nvSpPr>
          <p:spPr>
            <a:xfrm>
              <a:off x="0" y="690"/>
              <a:ext cx="6248400" cy="1615680"/>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488743" y="364218"/>
              <a:ext cx="888624" cy="88862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1866111" y="690"/>
              <a:ext cx="4382288" cy="1615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txBox="1"/>
            <p:nvPr/>
          </p:nvSpPr>
          <p:spPr>
            <a:xfrm>
              <a:off x="1866111" y="690"/>
              <a:ext cx="4382288" cy="1615680"/>
            </a:xfrm>
            <a:prstGeom prst="rect">
              <a:avLst/>
            </a:prstGeom>
            <a:noFill/>
            <a:ln>
              <a:noFill/>
            </a:ln>
          </p:spPr>
          <p:txBody>
            <a:bodyPr anchorCtr="0" anchor="ctr" bIns="170975" lIns="170975" spcFirstLastPara="1" rIns="170975" wrap="square" tIns="170975">
              <a:noAutofit/>
            </a:bodyPr>
            <a:lstStyle/>
            <a:p>
              <a:pPr indent="0" lvl="0" marL="0" marR="0" rtl="0" algn="l">
                <a:lnSpc>
                  <a:spcPct val="90000"/>
                </a:lnSpc>
                <a:spcBef>
                  <a:spcPts val="0"/>
                </a:spcBef>
                <a:spcAft>
                  <a:spcPts val="0"/>
                </a:spcAft>
                <a:buClr>
                  <a:schemeClr val="dk1"/>
                </a:buClr>
                <a:buSzPts val="1800"/>
                <a:buFont typeface="Calibri"/>
                <a:buNone/>
              </a:pPr>
              <a:r>
                <a:rPr b="0" i="0" lang="en-SG" sz="1800" u="none" cap="none" strike="noStrike">
                  <a:solidFill>
                    <a:schemeClr val="dk1"/>
                  </a:solidFill>
                  <a:latin typeface="Calibri"/>
                  <a:ea typeface="Calibri"/>
                  <a:cs typeface="Calibri"/>
                  <a:sym typeface="Calibri"/>
                </a:rPr>
                <a:t>Player’s sleep data is used to gain dream points. Better sleep quality = More points.</a:t>
              </a:r>
              <a:endParaRPr b="0" i="0" sz="1800" u="none" cap="none" strike="noStrike">
                <a:solidFill>
                  <a:schemeClr val="dk1"/>
                </a:solidFill>
                <a:latin typeface="Calibri"/>
                <a:ea typeface="Calibri"/>
                <a:cs typeface="Calibri"/>
                <a:sym typeface="Calibri"/>
              </a:endParaRPr>
            </a:p>
          </p:txBody>
        </p:sp>
        <p:sp>
          <p:nvSpPr>
            <p:cNvPr id="161" name="Google Shape;161;p7"/>
            <p:cNvSpPr/>
            <p:nvPr/>
          </p:nvSpPr>
          <p:spPr>
            <a:xfrm>
              <a:off x="0" y="2020291"/>
              <a:ext cx="6248400" cy="1615680"/>
            </a:xfrm>
            <a:prstGeom prst="roundRect">
              <a:avLst>
                <a:gd fmla="val 1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488743" y="2383819"/>
              <a:ext cx="888624" cy="88862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1866111" y="2020291"/>
              <a:ext cx="4382288" cy="1615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txBox="1"/>
            <p:nvPr/>
          </p:nvSpPr>
          <p:spPr>
            <a:xfrm>
              <a:off x="1866111" y="2020291"/>
              <a:ext cx="4382288" cy="1615680"/>
            </a:xfrm>
            <a:prstGeom prst="rect">
              <a:avLst/>
            </a:prstGeom>
            <a:noFill/>
            <a:ln>
              <a:noFill/>
            </a:ln>
          </p:spPr>
          <p:txBody>
            <a:bodyPr anchorCtr="0" anchor="ctr" bIns="170975" lIns="170975" spcFirstLastPara="1" rIns="170975" wrap="square" tIns="170975">
              <a:noAutofit/>
            </a:bodyPr>
            <a:lstStyle/>
            <a:p>
              <a:pPr indent="0" lvl="0" marL="0" marR="0" rtl="0" algn="l">
                <a:lnSpc>
                  <a:spcPct val="90000"/>
                </a:lnSpc>
                <a:spcBef>
                  <a:spcPts val="0"/>
                </a:spcBef>
                <a:spcAft>
                  <a:spcPts val="0"/>
                </a:spcAft>
                <a:buClr>
                  <a:schemeClr val="dk1"/>
                </a:buClr>
                <a:buSzPts val="1800"/>
                <a:buFont typeface="Calibri"/>
                <a:buNone/>
              </a:pPr>
              <a:r>
                <a:rPr b="0" i="0" lang="en-SG" sz="1800" u="none" cap="none" strike="noStrike">
                  <a:solidFill>
                    <a:schemeClr val="dk1"/>
                  </a:solidFill>
                  <a:latin typeface="Calibri"/>
                  <a:ea typeface="Calibri"/>
                  <a:cs typeface="Calibri"/>
                  <a:sym typeface="Calibri"/>
                </a:rPr>
                <a:t>Dream points can be used to build and upgrade the dream world, further increasing dream points gained in different ways.</a:t>
              </a:r>
              <a:endParaRPr b="0" i="0" sz="1800" u="none" cap="none" strike="noStrike">
                <a:solidFill>
                  <a:schemeClr val="dk1"/>
                </a:solidFill>
                <a:latin typeface="Calibri"/>
                <a:ea typeface="Calibri"/>
                <a:cs typeface="Calibri"/>
                <a:sym typeface="Calibri"/>
              </a:endParaRPr>
            </a:p>
          </p:txBody>
        </p:sp>
        <p:sp>
          <p:nvSpPr>
            <p:cNvPr id="165" name="Google Shape;165;p7"/>
            <p:cNvSpPr/>
            <p:nvPr/>
          </p:nvSpPr>
          <p:spPr>
            <a:xfrm>
              <a:off x="0" y="4039891"/>
              <a:ext cx="6248400" cy="1615680"/>
            </a:xfrm>
            <a:prstGeom prst="roundRect">
              <a:avLst>
                <a:gd fmla="val 1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488743" y="4403420"/>
              <a:ext cx="888624" cy="88862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1866111" y="4039891"/>
              <a:ext cx="4382288" cy="16156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nvSpPr>
          <p:spPr>
            <a:xfrm>
              <a:off x="1866111" y="4039891"/>
              <a:ext cx="4382288" cy="1615680"/>
            </a:xfrm>
            <a:prstGeom prst="rect">
              <a:avLst/>
            </a:prstGeom>
            <a:noFill/>
            <a:ln>
              <a:noFill/>
            </a:ln>
          </p:spPr>
          <p:txBody>
            <a:bodyPr anchorCtr="0" anchor="ctr" bIns="170975" lIns="170975" spcFirstLastPara="1" rIns="170975" wrap="square" tIns="170975">
              <a:noAutofit/>
            </a:bodyPr>
            <a:lstStyle/>
            <a:p>
              <a:pPr indent="0" lvl="0" marL="0" marR="0" rtl="0" algn="l">
                <a:lnSpc>
                  <a:spcPct val="90000"/>
                </a:lnSpc>
                <a:spcBef>
                  <a:spcPts val="0"/>
                </a:spcBef>
                <a:spcAft>
                  <a:spcPts val="0"/>
                </a:spcAft>
                <a:buClr>
                  <a:schemeClr val="dk1"/>
                </a:buClr>
                <a:buSzPts val="1800"/>
                <a:buFont typeface="Calibri"/>
                <a:buNone/>
              </a:pPr>
              <a:r>
                <a:rPr b="0" i="0" lang="en-SG" sz="1800" u="none" cap="none" strike="noStrike">
                  <a:solidFill>
                    <a:schemeClr val="dk1"/>
                  </a:solidFill>
                  <a:latin typeface="Calibri"/>
                  <a:ea typeface="Calibri"/>
                  <a:cs typeface="Calibri"/>
                  <a:sym typeface="Calibri"/>
                </a:rPr>
                <a:t>During the day, player can interact with their dream world and attract new inhabitants to visit and stay. These all contribute to gaining dreams points as well.</a:t>
              </a:r>
              <a:endParaRPr b="0" i="0" sz="1800" u="none" cap="none" strike="noStrike">
                <a:solidFill>
                  <a:schemeClr val="dk1"/>
                </a:solidFill>
                <a:latin typeface="Calibri"/>
                <a:ea typeface="Calibri"/>
                <a:cs typeface="Calibri"/>
                <a:sym typeface="Calibri"/>
              </a:endParaRPr>
            </a:p>
          </p:txBody>
        </p:sp>
      </p:grpSp>
      <p:pic>
        <p:nvPicPr>
          <p:cNvPr descr="Icon&#10;&#10;Description automatically generated" id="169" name="Google Shape;169;p7"/>
          <p:cNvPicPr preferRelativeResize="0"/>
          <p:nvPr/>
        </p:nvPicPr>
        <p:blipFill rotWithShape="1">
          <a:blip r:embed="rId6">
            <a:alphaModFix/>
          </a:blip>
          <a:srcRect b="0" l="0" r="0" t="0"/>
          <a:stretch/>
        </p:blipFill>
        <p:spPr>
          <a:xfrm>
            <a:off x="893700" y="3252408"/>
            <a:ext cx="2615189" cy="22890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8"/>
          <p:cNvSpPr/>
          <p:nvPr/>
        </p:nvSpPr>
        <p:spPr>
          <a:xfrm>
            <a:off x="1576357" y="2143192"/>
            <a:ext cx="1043425" cy="572201"/>
          </a:xfrm>
          <a:prstGeom prst="roundRect">
            <a:avLst>
              <a:gd fmla="val 16667" name="adj"/>
            </a:avLst>
          </a:prstGeom>
          <a:solidFill>
            <a:srgbClr val="C4E0B2"/>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SG" sz="1800" u="none" cap="none" strike="noStrike">
                <a:solidFill>
                  <a:srgbClr val="0C0C0C"/>
                </a:solidFill>
                <a:latin typeface="Calibri"/>
                <a:ea typeface="Calibri"/>
                <a:cs typeface="Calibri"/>
                <a:sym typeface="Calibri"/>
              </a:rPr>
              <a:t>Sleep</a:t>
            </a:r>
            <a:endParaRPr/>
          </a:p>
        </p:txBody>
      </p:sp>
      <p:sp>
        <p:nvSpPr>
          <p:cNvPr id="176" name="Google Shape;176;p8"/>
          <p:cNvSpPr/>
          <p:nvPr/>
        </p:nvSpPr>
        <p:spPr>
          <a:xfrm>
            <a:off x="617079" y="3351866"/>
            <a:ext cx="2961983" cy="785374"/>
          </a:xfrm>
          <a:prstGeom prst="roundRect">
            <a:avLst>
              <a:gd fmla="val 16667" name="adj"/>
            </a:avLst>
          </a:prstGeom>
          <a:solidFill>
            <a:srgbClr val="BFBFBF"/>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Gain Points Based on Sleep Quality</a:t>
            </a:r>
            <a:endParaRPr/>
          </a:p>
        </p:txBody>
      </p:sp>
      <p:sp>
        <p:nvSpPr>
          <p:cNvPr id="177" name="Google Shape;177;p8"/>
          <p:cNvSpPr/>
          <p:nvPr/>
        </p:nvSpPr>
        <p:spPr>
          <a:xfrm>
            <a:off x="6165186" y="3315397"/>
            <a:ext cx="1743015" cy="785374"/>
          </a:xfrm>
          <a:prstGeom prst="roundRect">
            <a:avLst>
              <a:gd fmla="val 16667" name="adj"/>
            </a:avLst>
          </a:prstGeom>
          <a:solidFill>
            <a:srgbClr val="BBD6E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Build/Upgrade Buildings</a:t>
            </a:r>
            <a:endParaRPr/>
          </a:p>
        </p:txBody>
      </p:sp>
      <p:sp>
        <p:nvSpPr>
          <p:cNvPr id="178" name="Google Shape;178;p8"/>
          <p:cNvSpPr/>
          <p:nvPr/>
        </p:nvSpPr>
        <p:spPr>
          <a:xfrm>
            <a:off x="6262539" y="4611268"/>
            <a:ext cx="1548310" cy="1422087"/>
          </a:xfrm>
          <a:prstGeom prst="roundRect">
            <a:avLst>
              <a:gd fmla="val 16667" name="adj"/>
            </a:avLst>
          </a:prstGeom>
          <a:solidFill>
            <a:srgbClr val="BBD6E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Improve Inhabitants</a:t>
            </a:r>
            <a:endParaRPr/>
          </a:p>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Lives</a:t>
            </a:r>
            <a:endParaRPr/>
          </a:p>
        </p:txBody>
      </p:sp>
      <p:sp>
        <p:nvSpPr>
          <p:cNvPr id="179" name="Google Shape;179;p8"/>
          <p:cNvSpPr/>
          <p:nvPr/>
        </p:nvSpPr>
        <p:spPr>
          <a:xfrm>
            <a:off x="8789645" y="4929623"/>
            <a:ext cx="2416896" cy="785375"/>
          </a:xfrm>
          <a:prstGeom prst="roundRect">
            <a:avLst>
              <a:gd fmla="val 16667" name="adj"/>
            </a:avLst>
          </a:prstGeom>
          <a:solidFill>
            <a:srgbClr val="C4E0B2"/>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Interact with World/Day Time Activities</a:t>
            </a:r>
            <a:endParaRPr/>
          </a:p>
        </p:txBody>
      </p:sp>
      <p:sp>
        <p:nvSpPr>
          <p:cNvPr id="180" name="Google Shape;180;p8"/>
          <p:cNvSpPr/>
          <p:nvPr/>
        </p:nvSpPr>
        <p:spPr>
          <a:xfrm>
            <a:off x="8789645" y="2036606"/>
            <a:ext cx="2416896" cy="785375"/>
          </a:xfrm>
          <a:prstGeom prst="roundRect">
            <a:avLst>
              <a:gd fmla="val 16667" name="adj"/>
            </a:avLst>
          </a:prstGeom>
          <a:solidFill>
            <a:srgbClr val="C4E0B2"/>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Gain Points</a:t>
            </a:r>
            <a:endParaRPr/>
          </a:p>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During Day</a:t>
            </a:r>
            <a:endParaRPr/>
          </a:p>
        </p:txBody>
      </p:sp>
      <p:cxnSp>
        <p:nvCxnSpPr>
          <p:cNvPr id="181" name="Google Shape;181;p8"/>
          <p:cNvCxnSpPr>
            <a:stCxn id="178" idx="3"/>
            <a:endCxn id="179" idx="1"/>
          </p:cNvCxnSpPr>
          <p:nvPr/>
        </p:nvCxnSpPr>
        <p:spPr>
          <a:xfrm>
            <a:off x="7810849" y="5322311"/>
            <a:ext cx="9789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82" name="Google Shape;182;p8"/>
          <p:cNvCxnSpPr>
            <a:stCxn id="179" idx="0"/>
            <a:endCxn id="183" idx="2"/>
          </p:cNvCxnSpPr>
          <p:nvPr/>
        </p:nvCxnSpPr>
        <p:spPr>
          <a:xfrm rot="10800000">
            <a:off x="9998093" y="4180823"/>
            <a:ext cx="0" cy="748800"/>
          </a:xfrm>
          <a:prstGeom prst="straightConnector1">
            <a:avLst/>
          </a:prstGeom>
          <a:noFill/>
          <a:ln cap="flat" cmpd="sng" w="9525">
            <a:solidFill>
              <a:schemeClr val="accent1"/>
            </a:solidFill>
            <a:prstDash val="solid"/>
            <a:miter lim="800000"/>
            <a:headEnd len="sm" w="sm" type="none"/>
            <a:tailEnd len="med" w="med" type="triangle"/>
          </a:ln>
        </p:spPr>
      </p:cxnSp>
      <p:sp>
        <p:nvSpPr>
          <p:cNvPr id="183" name="Google Shape;183;p8"/>
          <p:cNvSpPr/>
          <p:nvPr/>
        </p:nvSpPr>
        <p:spPr>
          <a:xfrm>
            <a:off x="8789645" y="3395459"/>
            <a:ext cx="2416896" cy="785375"/>
          </a:xfrm>
          <a:prstGeom prst="roundRect">
            <a:avLst>
              <a:gd fmla="val 16667" name="adj"/>
            </a:avLst>
          </a:prstGeom>
          <a:solidFill>
            <a:srgbClr val="C4E0B2"/>
          </a:solidFill>
          <a:ln cap="flat" cmpd="sng" w="12700">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Interact/Attract new Inhabitants</a:t>
            </a:r>
            <a:endParaRPr/>
          </a:p>
        </p:txBody>
      </p:sp>
      <p:cxnSp>
        <p:nvCxnSpPr>
          <p:cNvPr id="184" name="Google Shape;184;p8"/>
          <p:cNvCxnSpPr>
            <a:stCxn id="183" idx="0"/>
            <a:endCxn id="180" idx="2"/>
          </p:cNvCxnSpPr>
          <p:nvPr/>
        </p:nvCxnSpPr>
        <p:spPr>
          <a:xfrm rot="10800000">
            <a:off x="9998093" y="2821859"/>
            <a:ext cx="0" cy="573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85" name="Google Shape;185;p8"/>
          <p:cNvCxnSpPr>
            <a:stCxn id="180" idx="1"/>
            <a:endCxn id="175" idx="3"/>
          </p:cNvCxnSpPr>
          <p:nvPr/>
        </p:nvCxnSpPr>
        <p:spPr>
          <a:xfrm flipH="1">
            <a:off x="2619845" y="2429294"/>
            <a:ext cx="61698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6" name="Google Shape;186;p8"/>
          <p:cNvCxnSpPr>
            <a:stCxn id="175" idx="2"/>
            <a:endCxn id="176" idx="0"/>
          </p:cNvCxnSpPr>
          <p:nvPr/>
        </p:nvCxnSpPr>
        <p:spPr>
          <a:xfrm>
            <a:off x="2098070" y="2715393"/>
            <a:ext cx="0" cy="636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87" name="Google Shape;187;p8"/>
          <p:cNvCxnSpPr/>
          <p:nvPr/>
        </p:nvCxnSpPr>
        <p:spPr>
          <a:xfrm rot="10800000">
            <a:off x="3747357" y="1471176"/>
            <a:ext cx="0" cy="5072676"/>
          </a:xfrm>
          <a:prstGeom prst="straightConnector1">
            <a:avLst/>
          </a:prstGeom>
          <a:noFill/>
          <a:ln cap="flat" cmpd="sng" w="57150">
            <a:solidFill>
              <a:schemeClr val="accent6"/>
            </a:solidFill>
            <a:prstDash val="dash"/>
            <a:round/>
            <a:headEnd len="sm" w="sm" type="none"/>
            <a:tailEnd len="sm" w="sm" type="none"/>
          </a:ln>
        </p:spPr>
      </p:cxnSp>
      <p:cxnSp>
        <p:nvCxnSpPr>
          <p:cNvPr id="188" name="Google Shape;188;p8"/>
          <p:cNvCxnSpPr/>
          <p:nvPr/>
        </p:nvCxnSpPr>
        <p:spPr>
          <a:xfrm rot="10800000">
            <a:off x="8317720" y="1471176"/>
            <a:ext cx="0" cy="5072676"/>
          </a:xfrm>
          <a:prstGeom prst="straightConnector1">
            <a:avLst/>
          </a:prstGeom>
          <a:noFill/>
          <a:ln cap="flat" cmpd="sng" w="57150">
            <a:solidFill>
              <a:schemeClr val="accent6"/>
            </a:solidFill>
            <a:prstDash val="dash"/>
            <a:round/>
            <a:headEnd len="sm" w="sm" type="none"/>
            <a:tailEnd len="sm" w="sm" type="none"/>
          </a:ln>
        </p:spPr>
      </p:cxnSp>
      <p:sp>
        <p:nvSpPr>
          <p:cNvPr id="189" name="Google Shape;189;p8"/>
          <p:cNvSpPr txBox="1"/>
          <p:nvPr/>
        </p:nvSpPr>
        <p:spPr>
          <a:xfrm>
            <a:off x="5366724" y="1385250"/>
            <a:ext cx="145855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Upgrade Phase</a:t>
            </a:r>
            <a:endParaRPr/>
          </a:p>
        </p:txBody>
      </p:sp>
      <p:sp>
        <p:nvSpPr>
          <p:cNvPr id="190" name="Google Shape;190;p8"/>
          <p:cNvSpPr txBox="1"/>
          <p:nvPr/>
        </p:nvSpPr>
        <p:spPr>
          <a:xfrm>
            <a:off x="1521193" y="1385250"/>
            <a:ext cx="145855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Sleep Phase</a:t>
            </a:r>
            <a:endParaRPr/>
          </a:p>
        </p:txBody>
      </p:sp>
      <p:sp>
        <p:nvSpPr>
          <p:cNvPr id="191" name="Google Shape;191;p8"/>
          <p:cNvSpPr txBox="1"/>
          <p:nvPr/>
        </p:nvSpPr>
        <p:spPr>
          <a:xfrm>
            <a:off x="9212255" y="1380535"/>
            <a:ext cx="145855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Day Phase</a:t>
            </a:r>
            <a:endParaRPr/>
          </a:p>
        </p:txBody>
      </p:sp>
      <p:sp>
        <p:nvSpPr>
          <p:cNvPr id="192" name="Google Shape;192;p8"/>
          <p:cNvSpPr/>
          <p:nvPr/>
        </p:nvSpPr>
        <p:spPr>
          <a:xfrm>
            <a:off x="1226561" y="4822334"/>
            <a:ext cx="1743015" cy="999952"/>
          </a:xfrm>
          <a:prstGeom prst="roundRect">
            <a:avLst>
              <a:gd fmla="val 16667" name="adj"/>
            </a:avLst>
          </a:prstGeom>
          <a:solidFill>
            <a:srgbClr val="B3C6E7"/>
          </a:solidFill>
          <a:ln cap="flat" cmpd="sng" w="12700">
            <a:solidFill>
              <a:srgbClr val="1F386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Wake up - Log Dream and Mood</a:t>
            </a:r>
            <a:endParaRPr/>
          </a:p>
        </p:txBody>
      </p:sp>
      <p:cxnSp>
        <p:nvCxnSpPr>
          <p:cNvPr id="193" name="Google Shape;193;p8"/>
          <p:cNvCxnSpPr>
            <a:stCxn id="176" idx="2"/>
            <a:endCxn id="192" idx="0"/>
          </p:cNvCxnSpPr>
          <p:nvPr/>
        </p:nvCxnSpPr>
        <p:spPr>
          <a:xfrm>
            <a:off x="2098071" y="4137240"/>
            <a:ext cx="0" cy="685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94" name="Google Shape;194;p8"/>
          <p:cNvCxnSpPr>
            <a:stCxn id="192" idx="3"/>
            <a:endCxn id="195" idx="1"/>
          </p:cNvCxnSpPr>
          <p:nvPr/>
        </p:nvCxnSpPr>
        <p:spPr>
          <a:xfrm>
            <a:off x="2969576" y="5322310"/>
            <a:ext cx="971400" cy="0"/>
          </a:xfrm>
          <a:prstGeom prst="straightConnector1">
            <a:avLst/>
          </a:prstGeom>
          <a:noFill/>
          <a:ln cap="flat" cmpd="sng" w="9525">
            <a:solidFill>
              <a:schemeClr val="accent1"/>
            </a:solidFill>
            <a:prstDash val="solid"/>
            <a:miter lim="800000"/>
            <a:headEnd len="sm" w="sm" type="none"/>
            <a:tailEnd len="med" w="med" type="triangle"/>
          </a:ln>
        </p:spPr>
      </p:cxnSp>
      <p:sp>
        <p:nvSpPr>
          <p:cNvPr id="195" name="Google Shape;195;p8"/>
          <p:cNvSpPr/>
          <p:nvPr/>
        </p:nvSpPr>
        <p:spPr>
          <a:xfrm>
            <a:off x="3940898" y="4718905"/>
            <a:ext cx="1629650" cy="1206809"/>
          </a:xfrm>
          <a:prstGeom prst="roundRect">
            <a:avLst>
              <a:gd fmla="val 16667" name="adj"/>
            </a:avLst>
          </a:prstGeom>
          <a:solidFill>
            <a:srgbClr val="FEE599"/>
          </a:solidFill>
          <a:ln cap="flat" cmpd="sng" w="127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World Changes</a:t>
            </a:r>
            <a:endParaRPr/>
          </a:p>
          <a:p>
            <a:pPr indent="0" lvl="0" marL="0" marR="0" rtl="0" algn="ctr">
              <a:spcBef>
                <a:spcPts val="0"/>
              </a:spcBef>
              <a:spcAft>
                <a:spcPts val="0"/>
              </a:spcAft>
              <a:buNone/>
            </a:pPr>
            <a:r>
              <a:rPr b="0" i="0" lang="en-SG" sz="1800" u="none" cap="none" strike="noStrike">
                <a:solidFill>
                  <a:schemeClr val="dk1"/>
                </a:solidFill>
                <a:latin typeface="Calibri"/>
                <a:ea typeface="Calibri"/>
                <a:cs typeface="Calibri"/>
                <a:sym typeface="Calibri"/>
              </a:rPr>
              <a:t>Based on Dream Moods</a:t>
            </a:r>
            <a:endParaRPr/>
          </a:p>
        </p:txBody>
      </p:sp>
      <p:cxnSp>
        <p:nvCxnSpPr>
          <p:cNvPr id="196" name="Google Shape;196;p8"/>
          <p:cNvCxnSpPr>
            <a:stCxn id="195" idx="3"/>
            <a:endCxn id="177" idx="1"/>
          </p:cNvCxnSpPr>
          <p:nvPr/>
        </p:nvCxnSpPr>
        <p:spPr>
          <a:xfrm flipH="1" rot="10800000">
            <a:off x="5570548" y="3708010"/>
            <a:ext cx="594600" cy="16143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97" name="Google Shape;197;p8"/>
          <p:cNvCxnSpPr>
            <a:stCxn id="177" idx="2"/>
            <a:endCxn id="178" idx="0"/>
          </p:cNvCxnSpPr>
          <p:nvPr/>
        </p:nvCxnSpPr>
        <p:spPr>
          <a:xfrm>
            <a:off x="7036693" y="4100771"/>
            <a:ext cx="0" cy="510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98" name="Google Shape;198;p8"/>
          <p:cNvCxnSpPr>
            <a:stCxn id="180" idx="1"/>
            <a:endCxn id="177" idx="0"/>
          </p:cNvCxnSpPr>
          <p:nvPr/>
        </p:nvCxnSpPr>
        <p:spPr>
          <a:xfrm flipH="1">
            <a:off x="7036745" y="2429294"/>
            <a:ext cx="1752900" cy="886200"/>
          </a:xfrm>
          <a:prstGeom prst="bentConnector2">
            <a:avLst/>
          </a:prstGeom>
          <a:noFill/>
          <a:ln cap="flat" cmpd="sng" w="9525">
            <a:solidFill>
              <a:schemeClr val="accent1"/>
            </a:solidFill>
            <a:prstDash val="solid"/>
            <a:miter lim="800000"/>
            <a:headEnd len="sm" w="sm" type="none"/>
            <a:tailEnd len="med" w="med" type="triangle"/>
          </a:ln>
        </p:spPr>
      </p:cxnSp>
      <p:sp>
        <p:nvSpPr>
          <p:cNvPr id="199" name="Google Shape;199;p8"/>
          <p:cNvSpPr/>
          <p:nvPr/>
        </p:nvSpPr>
        <p:spPr>
          <a:xfrm>
            <a:off x="0" y="0"/>
            <a:ext cx="12192000" cy="1035708"/>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SG" sz="4400" u="none" cap="none" strike="noStrike">
                <a:solidFill>
                  <a:schemeClr val="lt1"/>
                </a:solidFill>
                <a:latin typeface="Arial"/>
                <a:ea typeface="Arial"/>
                <a:cs typeface="Arial"/>
                <a:sym typeface="Arial"/>
              </a:rPr>
              <a:t>  Game Loop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Exploring Jahshaka - The Desert Planet - Jahshaka" id="205" name="Google Shape;205;p9"/>
          <p:cNvPicPr preferRelativeResize="0"/>
          <p:nvPr/>
        </p:nvPicPr>
        <p:blipFill rotWithShape="1">
          <a:blip r:embed="rId3">
            <a:alphaModFix/>
          </a:blip>
          <a:srcRect b="1" l="20504" r="18963" t="0"/>
          <a:stretch/>
        </p:blipFill>
        <p:spPr>
          <a:xfrm>
            <a:off x="5115314" y="10"/>
            <a:ext cx="4118110" cy="3401558"/>
          </a:xfrm>
          <a:custGeom>
            <a:rect b="b" l="l" r="r" t="t"/>
            <a:pathLst>
              <a:path extrusionOk="0" h="3401568" w="4118110">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a:ln>
            <a:noFill/>
          </a:ln>
        </p:spPr>
      </p:pic>
      <p:pic>
        <p:nvPicPr>
          <p:cNvPr descr="70+ Dream World ideas | fantasy landscape, fantasy places, fantasy setting" id="206" name="Google Shape;206;p9"/>
          <p:cNvPicPr preferRelativeResize="0"/>
          <p:nvPr/>
        </p:nvPicPr>
        <p:blipFill rotWithShape="1">
          <a:blip r:embed="rId4">
            <a:alphaModFix/>
          </a:blip>
          <a:srcRect b="11464" l="0" r="-3" t="29283"/>
          <a:stretch/>
        </p:blipFill>
        <p:spPr>
          <a:xfrm>
            <a:off x="8530121" y="3456433"/>
            <a:ext cx="3661880" cy="3401568"/>
          </a:xfrm>
          <a:custGeom>
            <a:rect b="b" l="l" r="r" t="t"/>
            <a:pathLst>
              <a:path extrusionOk="0" h="3401568" w="3661880">
                <a:moveTo>
                  <a:pt x="774544" y="0"/>
                </a:moveTo>
                <a:lnTo>
                  <a:pt x="3661880" y="0"/>
                </a:lnTo>
                <a:lnTo>
                  <a:pt x="3661880" y="3401568"/>
                </a:lnTo>
                <a:lnTo>
                  <a:pt x="0" y="3401568"/>
                </a:lnTo>
                <a:lnTo>
                  <a:pt x="104462" y="3186501"/>
                </a:lnTo>
                <a:cubicBezTo>
                  <a:pt x="492537" y="2345513"/>
                  <a:pt x="732594" y="1346092"/>
                  <a:pt x="769909" y="268359"/>
                </a:cubicBezTo>
                <a:close/>
              </a:path>
            </a:pathLst>
          </a:custGeom>
          <a:noFill/>
          <a:ln>
            <a:noFill/>
          </a:ln>
        </p:spPr>
      </p:pic>
      <p:pic>
        <p:nvPicPr>
          <p:cNvPr descr="forest kingdom - Google Search | Fantasy landscape, Fantasy art landscapes,  Forest art" id="207" name="Google Shape;207;p9"/>
          <p:cNvPicPr preferRelativeResize="0"/>
          <p:nvPr/>
        </p:nvPicPr>
        <p:blipFill rotWithShape="1">
          <a:blip r:embed="rId5">
            <a:alphaModFix/>
          </a:blip>
          <a:srcRect b="-2" l="17841" r="7474" t="0"/>
          <a:stretch/>
        </p:blipFill>
        <p:spPr>
          <a:xfrm>
            <a:off x="5168353" y="3456432"/>
            <a:ext cx="4064598" cy="3401568"/>
          </a:xfrm>
          <a:custGeom>
            <a:rect b="b" l="l" r="r" t="t"/>
            <a:pathLst>
              <a:path extrusionOk="0" h="3401568" w="4064598">
                <a:moveTo>
                  <a:pt x="749132" y="0"/>
                </a:moveTo>
                <a:lnTo>
                  <a:pt x="4064598" y="0"/>
                </a:lnTo>
                <a:lnTo>
                  <a:pt x="4059963" y="268360"/>
                </a:lnTo>
                <a:cubicBezTo>
                  <a:pt x="4022649" y="1346093"/>
                  <a:pt x="3782591" y="2345514"/>
                  <a:pt x="3394516" y="3186502"/>
                </a:cubicBezTo>
                <a:lnTo>
                  <a:pt x="3290055" y="3401568"/>
                </a:lnTo>
                <a:lnTo>
                  <a:pt x="0" y="3401568"/>
                </a:lnTo>
                <a:lnTo>
                  <a:pt x="79008" y="3238906"/>
                </a:lnTo>
                <a:cubicBezTo>
                  <a:pt x="502362" y="2321466"/>
                  <a:pt x="749563" y="1215476"/>
                  <a:pt x="749563" y="24956"/>
                </a:cubicBezTo>
                <a:close/>
              </a:path>
            </a:pathLst>
          </a:custGeom>
          <a:noFill/>
          <a:ln>
            <a:noFill/>
          </a:ln>
        </p:spPr>
      </p:pic>
      <p:sp>
        <p:nvSpPr>
          <p:cNvPr id="208" name="Google Shape;208;p9"/>
          <p:cNvSpPr txBox="1"/>
          <p:nvPr>
            <p:ph type="title"/>
          </p:nvPr>
        </p:nvSpPr>
        <p:spPr>
          <a:xfrm>
            <a:off x="448056" y="685800"/>
            <a:ext cx="472029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Arial"/>
              <a:buNone/>
            </a:pPr>
            <a:r>
              <a:rPr lang="en-SG" sz="3400">
                <a:latin typeface="Arial"/>
                <a:ea typeface="Arial"/>
                <a:cs typeface="Arial"/>
                <a:sym typeface="Arial"/>
              </a:rPr>
              <a:t>Mechanics / Progression</a:t>
            </a:r>
            <a:endParaRPr/>
          </a:p>
        </p:txBody>
      </p:sp>
      <p:sp>
        <p:nvSpPr>
          <p:cNvPr id="209" name="Google Shape;209;p9"/>
          <p:cNvSpPr txBox="1"/>
          <p:nvPr>
            <p:ph idx="1" type="body"/>
          </p:nvPr>
        </p:nvSpPr>
        <p:spPr>
          <a:xfrm>
            <a:off x="448056" y="2514600"/>
            <a:ext cx="4922338" cy="3666744"/>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1700"/>
              <a:buChar char="•"/>
            </a:pPr>
            <a:r>
              <a:rPr b="1" lang="en-SG" sz="1700"/>
              <a:t>Dream Journal – World Environment</a:t>
            </a:r>
            <a:endParaRPr/>
          </a:p>
          <a:p>
            <a:pPr indent="-228600" lvl="1" marL="685800" rtl="0" algn="l">
              <a:lnSpc>
                <a:spcPct val="80000"/>
              </a:lnSpc>
              <a:spcBef>
                <a:spcPts val="500"/>
              </a:spcBef>
              <a:spcAft>
                <a:spcPts val="0"/>
              </a:spcAft>
              <a:buClr>
                <a:schemeClr val="dk1"/>
              </a:buClr>
              <a:buSzPts val="1700"/>
              <a:buChar char="•"/>
            </a:pPr>
            <a:r>
              <a:rPr lang="en-SG" sz="1700"/>
              <a:t>Every morning, the game will present a short questionnaire to the player about their dreams/sleep.</a:t>
            </a:r>
            <a:endParaRPr/>
          </a:p>
          <a:p>
            <a:pPr indent="-120650" lvl="1" marL="685800" rtl="0" algn="l">
              <a:lnSpc>
                <a:spcPct val="80000"/>
              </a:lnSpc>
              <a:spcBef>
                <a:spcPts val="500"/>
              </a:spcBef>
              <a:spcAft>
                <a:spcPts val="0"/>
              </a:spcAft>
              <a:buClr>
                <a:schemeClr val="dk1"/>
              </a:buClr>
              <a:buSzPts val="1700"/>
              <a:buNone/>
            </a:pPr>
            <a:r>
              <a:t/>
            </a:r>
            <a:endParaRPr sz="1700"/>
          </a:p>
          <a:p>
            <a:pPr indent="-228600" lvl="1" marL="685800" rtl="0" algn="l">
              <a:lnSpc>
                <a:spcPct val="80000"/>
              </a:lnSpc>
              <a:spcBef>
                <a:spcPts val="500"/>
              </a:spcBef>
              <a:spcAft>
                <a:spcPts val="0"/>
              </a:spcAft>
              <a:buClr>
                <a:schemeClr val="dk1"/>
              </a:buClr>
              <a:buSzPts val="1700"/>
              <a:buChar char="•"/>
            </a:pPr>
            <a:r>
              <a:rPr lang="en-SG" sz="1700"/>
              <a:t>Player can note down details of dreams as well in a dream journal.</a:t>
            </a:r>
            <a:endParaRPr/>
          </a:p>
          <a:p>
            <a:pPr indent="-120650" lvl="1" marL="685800" rtl="0" algn="l">
              <a:lnSpc>
                <a:spcPct val="80000"/>
              </a:lnSpc>
              <a:spcBef>
                <a:spcPts val="500"/>
              </a:spcBef>
              <a:spcAft>
                <a:spcPts val="0"/>
              </a:spcAft>
              <a:buClr>
                <a:schemeClr val="dk1"/>
              </a:buClr>
              <a:buSzPts val="1700"/>
              <a:buNone/>
            </a:pPr>
            <a:r>
              <a:t/>
            </a:r>
            <a:endParaRPr sz="1700"/>
          </a:p>
          <a:p>
            <a:pPr indent="-228600" lvl="1" marL="685800" rtl="0" algn="l">
              <a:lnSpc>
                <a:spcPct val="80000"/>
              </a:lnSpc>
              <a:spcBef>
                <a:spcPts val="500"/>
              </a:spcBef>
              <a:spcAft>
                <a:spcPts val="0"/>
              </a:spcAft>
              <a:buClr>
                <a:schemeClr val="dk1"/>
              </a:buClr>
              <a:buSzPts val="1700"/>
              <a:buChar char="•"/>
            </a:pPr>
            <a:r>
              <a:rPr lang="en-SG" sz="1700"/>
              <a:t>The answers will be then used by the game to alter the environment to suit the average mood of the player’s dreams.</a:t>
            </a:r>
            <a:endParaRPr/>
          </a:p>
          <a:p>
            <a:pPr indent="-120650" lvl="1" marL="685800" rtl="0" algn="l">
              <a:lnSpc>
                <a:spcPct val="80000"/>
              </a:lnSpc>
              <a:spcBef>
                <a:spcPts val="500"/>
              </a:spcBef>
              <a:spcAft>
                <a:spcPts val="0"/>
              </a:spcAft>
              <a:buClr>
                <a:schemeClr val="dk1"/>
              </a:buClr>
              <a:buSzPts val="1700"/>
              <a:buNone/>
            </a:pPr>
            <a:r>
              <a:t/>
            </a:r>
            <a:endParaRPr sz="1700"/>
          </a:p>
          <a:p>
            <a:pPr indent="-228600" lvl="1" marL="685800" rtl="0" algn="l">
              <a:lnSpc>
                <a:spcPct val="80000"/>
              </a:lnSpc>
              <a:spcBef>
                <a:spcPts val="500"/>
              </a:spcBef>
              <a:spcAft>
                <a:spcPts val="0"/>
              </a:spcAft>
              <a:buClr>
                <a:schemeClr val="dk1"/>
              </a:buClr>
              <a:buSzPts val="1700"/>
              <a:buChar char="•"/>
            </a:pPr>
            <a:r>
              <a:rPr lang="en-SG" sz="1700"/>
              <a:t>Visual representation of connecting their in-game dream world to their real like dream world.</a:t>
            </a:r>
            <a:endParaRPr/>
          </a:p>
        </p:txBody>
      </p:sp>
      <p:pic>
        <p:nvPicPr>
          <p:cNvPr descr="ArtStation - Candy World!, Vinodh Sivaraja" id="210" name="Google Shape;210;p9"/>
          <p:cNvPicPr preferRelativeResize="0"/>
          <p:nvPr/>
        </p:nvPicPr>
        <p:blipFill rotWithShape="1">
          <a:blip r:embed="rId6">
            <a:alphaModFix/>
          </a:blip>
          <a:srcRect b="4" l="4991" r="14254" t="0"/>
          <a:stretch/>
        </p:blipFill>
        <p:spPr>
          <a:xfrm>
            <a:off x="8529321" y="10"/>
            <a:ext cx="3662680" cy="3401558"/>
          </a:xfrm>
          <a:custGeom>
            <a:rect b="b" l="l" r="r" t="t"/>
            <a:pathLst>
              <a:path extrusionOk="0" h="3401568" w="3662680">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2021-02-01T05:08:38Z</dcterms:created>
  <dc:creator>Wei Zhi Joel HOON</dc:creator>
</cp:coreProperties>
</file>